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73"/>
  </p:notesMasterIdLst>
  <p:sldIdLst>
    <p:sldId id="256" r:id="rId2"/>
    <p:sldId id="293" r:id="rId3"/>
    <p:sldId id="437" r:id="rId4"/>
    <p:sldId id="478" r:id="rId5"/>
    <p:sldId id="483" r:id="rId6"/>
    <p:sldId id="489" r:id="rId7"/>
    <p:sldId id="493" r:id="rId8"/>
    <p:sldId id="496" r:id="rId9"/>
    <p:sldId id="312" r:id="rId10"/>
    <p:sldId id="473" r:id="rId11"/>
    <p:sldId id="503" r:id="rId12"/>
    <p:sldId id="504" r:id="rId13"/>
    <p:sldId id="505" r:id="rId14"/>
    <p:sldId id="506" r:id="rId15"/>
    <p:sldId id="507" r:id="rId16"/>
    <p:sldId id="508" r:id="rId17"/>
    <p:sldId id="509" r:id="rId18"/>
    <p:sldId id="510" r:id="rId19"/>
    <p:sldId id="511" r:id="rId20"/>
    <p:sldId id="442" r:id="rId21"/>
    <p:sldId id="474" r:id="rId22"/>
    <p:sldId id="513" r:id="rId23"/>
    <p:sldId id="512" r:id="rId24"/>
    <p:sldId id="514" r:id="rId25"/>
    <p:sldId id="515" r:id="rId26"/>
    <p:sldId id="516" r:id="rId27"/>
    <p:sldId id="517" r:id="rId28"/>
    <p:sldId id="518" r:id="rId29"/>
    <p:sldId id="519" r:id="rId30"/>
    <p:sldId id="520" r:id="rId31"/>
    <p:sldId id="522" r:id="rId32"/>
    <p:sldId id="523" r:id="rId33"/>
    <p:sldId id="524" r:id="rId34"/>
    <p:sldId id="525" r:id="rId35"/>
    <p:sldId id="526" r:id="rId36"/>
    <p:sldId id="527" r:id="rId37"/>
    <p:sldId id="528" r:id="rId38"/>
    <p:sldId id="529" r:id="rId39"/>
    <p:sldId id="530" r:id="rId40"/>
    <p:sldId id="531" r:id="rId41"/>
    <p:sldId id="533" r:id="rId42"/>
    <p:sldId id="534" r:id="rId43"/>
    <p:sldId id="542" r:id="rId44"/>
    <p:sldId id="543" r:id="rId45"/>
    <p:sldId id="544" r:id="rId46"/>
    <p:sldId id="545" r:id="rId47"/>
    <p:sldId id="546" r:id="rId48"/>
    <p:sldId id="547" r:id="rId49"/>
    <p:sldId id="548" r:id="rId50"/>
    <p:sldId id="549" r:id="rId51"/>
    <p:sldId id="565" r:id="rId52"/>
    <p:sldId id="551" r:id="rId53"/>
    <p:sldId id="567" r:id="rId54"/>
    <p:sldId id="566" r:id="rId55"/>
    <p:sldId id="552" r:id="rId56"/>
    <p:sldId id="553" r:id="rId57"/>
    <p:sldId id="554" r:id="rId58"/>
    <p:sldId id="555" r:id="rId59"/>
    <p:sldId id="556" r:id="rId60"/>
    <p:sldId id="568" r:id="rId61"/>
    <p:sldId id="570" r:id="rId62"/>
    <p:sldId id="558" r:id="rId63"/>
    <p:sldId id="559" r:id="rId64"/>
    <p:sldId id="569" r:id="rId65"/>
    <p:sldId id="572" r:id="rId66"/>
    <p:sldId id="571" r:id="rId67"/>
    <p:sldId id="573" r:id="rId68"/>
    <p:sldId id="574" r:id="rId69"/>
    <p:sldId id="575" r:id="rId70"/>
    <p:sldId id="576" r:id="rId71"/>
    <p:sldId id="577" r:id="rId7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78305"/>
  </p:normalViewPr>
  <p:slideViewPr>
    <p:cSldViewPr snapToGrid="0">
      <p:cViewPr varScale="1">
        <p:scale>
          <a:sx n="120" d="100"/>
          <a:sy n="120" d="100"/>
        </p:scale>
        <p:origin x="2736" y="19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jpe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svg>
</file>

<file path=ppt/media/image49.png>
</file>

<file path=ppt/media/image5.png>
</file>

<file path=ppt/media/image50.svg>
</file>

<file path=ppt/media/image51.png>
</file>

<file path=ppt/media/image52.svg>
</file>

<file path=ppt/media/image53.png>
</file>

<file path=ppt/media/image54.svg>
</file>

<file path=ppt/media/image55.jpg>
</file>

<file path=ppt/media/image56.png>
</file>

<file path=ppt/media/image57.svg>
</file>

<file path=ppt/media/image58.png>
</file>

<file path=ppt/media/image59.svg>
</file>

<file path=ppt/media/image6.svg>
</file>

<file path=ppt/media/image60.png>
</file>

<file path=ppt/media/image61.svg>
</file>

<file path=ppt/media/image62.png>
</file>

<file path=ppt/media/image63.svg>
</file>

<file path=ppt/media/image64.png>
</file>

<file path=ppt/media/image65.png>
</file>

<file path=ppt/media/image66.svg>
</file>

<file path=ppt/media/image67.png>
</file>

<file path=ppt/media/image68.png>
</file>

<file path=ppt/media/image69.png>
</file>

<file path=ppt/media/image7.png>
</file>

<file path=ppt/media/image70.svg>
</file>

<file path=ppt/media/image71.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12/4/25</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a:t>
            </a:fld>
            <a:endParaRPr lang="es-ES_tradnl"/>
          </a:p>
        </p:txBody>
      </p:sp>
    </p:spTree>
    <p:extLst>
      <p:ext uri="{BB962C8B-B14F-4D97-AF65-F5344CB8AC3E}">
        <p14:creationId xmlns:p14="http://schemas.microsoft.com/office/powerpoint/2010/main" val="901502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 dirty="0"/>
              <a:t>Salidas </a:t>
            </a:r>
            <a:r>
              <a:rPr lang="es-ES" dirty="0" err="1"/>
              <a:t>extemas</a:t>
            </a:r>
            <a:r>
              <a:rPr lang="es-ES" dirty="0"/>
              <a:t>: Un modelo que prediga una dosis de medicamento que se va de la media.</a:t>
            </a:r>
          </a:p>
          <a:p>
            <a:endParaRPr lang="es-ES" dirty="0"/>
          </a:p>
          <a:p>
            <a:r>
              <a:rPr lang="es-ES" dirty="0"/>
              <a:t>Otra estrategia a mencionar: Como alternativa se puede utilizar un modelo menos sofisticado o una heurística artesanal</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13</a:t>
            </a:fld>
            <a:endParaRPr lang="es-ES_tradnl"/>
          </a:p>
        </p:txBody>
      </p:sp>
    </p:spTree>
    <p:extLst>
      <p:ext uri="{BB962C8B-B14F-4D97-AF65-F5344CB8AC3E}">
        <p14:creationId xmlns:p14="http://schemas.microsoft.com/office/powerpoint/2010/main" val="11942570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9437223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10338858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2551840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si su sistema es un motor de búsqueda, entonces un usuario consultaría su nombre o un documento de su autoría para probar su sistema. O, si su sistema proporciona inteligencia sobre organizaciones a clientes corporativos, un usuario comprobará cuánto sabe su sistema sobre su organización y si la inteligencia tiene sentido</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17</a:t>
            </a:fld>
            <a:endParaRPr lang="es-ES_tradnl"/>
          </a:p>
        </p:txBody>
      </p:sp>
    </p:spTree>
    <p:extLst>
      <p:ext uri="{BB962C8B-B14F-4D97-AF65-F5344CB8AC3E}">
        <p14:creationId xmlns:p14="http://schemas.microsoft.com/office/powerpoint/2010/main" val="36332186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si su sistema es un motor de búsqueda, entonces un usuario consultaría su nombre o un documento de su autoría para probar su sistema. O, si su sistema proporciona inteligencia sobre organizaciones a clientes corporativos, un usuario comprobará cuánto sabe su sistema sobre su organización y si la inteligencia tiene sentido</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18</a:t>
            </a:fld>
            <a:endParaRPr lang="es-ES_tradnl"/>
          </a:p>
        </p:txBody>
      </p:sp>
    </p:spTree>
    <p:extLst>
      <p:ext uri="{BB962C8B-B14F-4D97-AF65-F5344CB8AC3E}">
        <p14:creationId xmlns:p14="http://schemas.microsoft.com/office/powerpoint/2010/main" val="8034263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19</a:t>
            </a:fld>
            <a:endParaRPr lang="es-ES_tradnl"/>
          </a:p>
        </p:txBody>
      </p:sp>
    </p:spTree>
    <p:extLst>
      <p:ext uri="{BB962C8B-B14F-4D97-AF65-F5344CB8AC3E}">
        <p14:creationId xmlns:p14="http://schemas.microsoft.com/office/powerpoint/2010/main" val="31965271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2987674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25803395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 dirty="0"/>
              <a:t>Estas historias de usuarios son muy importantes para el desarrollo de la solución en su conjunto. Como nos centramos en los aspectos de ingeniería de ML del problema, ahora podemos profundizar en lo que significan para construir la solución.</a:t>
            </a:r>
          </a:p>
          <a:p>
            <a:endParaRPr lang="es-ES" dirty="0"/>
          </a:p>
          <a:p>
            <a:r>
              <a:rPr lang="es-ES" dirty="0"/>
              <a:t>Por ejemplo, el deseo de poder ver pronósticos de la demanda de artículos a nivel de tienda se puede traducir bastante bien en algunos requisitos técnicos para la parte ML de la solución. Esto nos dice que la variable objetivo será la cantidad de artículos necesarios en un día determinado. </a:t>
            </a:r>
          </a:p>
          <a:p>
            <a:endParaRPr lang="es-ES" dirty="0"/>
          </a:p>
          <a:p>
            <a:r>
              <a:rPr lang="es-ES" dirty="0"/>
              <a:t>Quiero que el nuevo pronóstico se recupere en un tiempo razonable. un requisito estricto de latencia en el entrenamiento. No podemos crear algo que tarde días en volver a entrenar, por lo que esto puede sugerir que un modelo creado con todos los datos puede no ser la mejor solución.</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24</a:t>
            </a:fld>
            <a:endParaRPr lang="es-ES_tradnl"/>
          </a:p>
        </p:txBody>
      </p:sp>
    </p:spTree>
    <p:extLst>
      <p:ext uri="{BB962C8B-B14F-4D97-AF65-F5344CB8AC3E}">
        <p14:creationId xmlns:p14="http://schemas.microsoft.com/office/powerpoint/2010/main" val="3365692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a:t>
            </a:fld>
            <a:endParaRPr lang="es-ES_tradnl"/>
          </a:p>
        </p:txBody>
      </p:sp>
    </p:spTree>
    <p:extLst>
      <p:ext uri="{BB962C8B-B14F-4D97-AF65-F5344CB8AC3E}">
        <p14:creationId xmlns:p14="http://schemas.microsoft.com/office/powerpoint/2010/main" val="17346928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25</a:t>
            </a:fld>
            <a:endParaRPr lang="es-ES_tradnl"/>
          </a:p>
        </p:txBody>
      </p:sp>
    </p:spTree>
    <p:extLst>
      <p:ext uri="{BB962C8B-B14F-4D97-AF65-F5344CB8AC3E}">
        <p14:creationId xmlns:p14="http://schemas.microsoft.com/office/powerpoint/2010/main" val="6958413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26</a:t>
            </a:fld>
            <a:endParaRPr lang="es-ES_tradnl"/>
          </a:p>
        </p:txBody>
      </p:sp>
    </p:spTree>
    <p:extLst>
      <p:ext uri="{BB962C8B-B14F-4D97-AF65-F5344CB8AC3E}">
        <p14:creationId xmlns:p14="http://schemas.microsoft.com/office/powerpoint/2010/main" val="19880026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31366717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13376972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29789690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30</a:t>
            </a:fld>
            <a:endParaRPr lang="es-ES_tradnl"/>
          </a:p>
        </p:txBody>
      </p:sp>
    </p:spTree>
    <p:extLst>
      <p:ext uri="{BB962C8B-B14F-4D97-AF65-F5344CB8AC3E}">
        <p14:creationId xmlns:p14="http://schemas.microsoft.com/office/powerpoint/2010/main" val="13428606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Each of these will consist of application logic that takes a request from the dashboard (via an API request over HTTP) and then triggers the appropriate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These can be brought together as different endpoints in a simple web service that acts as the interface between the dashboard and the other components of the system. </a:t>
            </a:r>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34583219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32</a:t>
            </a:fld>
            <a:endParaRPr lang="es-ES_tradnl"/>
          </a:p>
        </p:txBody>
      </p:sp>
    </p:spTree>
    <p:extLst>
      <p:ext uri="{BB962C8B-B14F-4D97-AF65-F5344CB8AC3E}">
        <p14:creationId xmlns:p14="http://schemas.microsoft.com/office/powerpoint/2010/main" val="36222429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33</a:t>
            </a:fld>
            <a:endParaRPr lang="es-ES_tradnl"/>
          </a:p>
        </p:txBody>
      </p:sp>
    </p:spTree>
    <p:extLst>
      <p:ext uri="{BB962C8B-B14F-4D97-AF65-F5344CB8AC3E}">
        <p14:creationId xmlns:p14="http://schemas.microsoft.com/office/powerpoint/2010/main" val="29470772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34</a:t>
            </a:fld>
            <a:endParaRPr lang="es-ES_tradnl"/>
          </a:p>
        </p:txBody>
      </p:sp>
    </p:spTree>
    <p:extLst>
      <p:ext uri="{BB962C8B-B14F-4D97-AF65-F5344CB8AC3E}">
        <p14:creationId xmlns:p14="http://schemas.microsoft.com/office/powerpoint/2010/main" val="39073446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a:t>
            </a:fld>
            <a:endParaRPr lang="es-ES_tradnl"/>
          </a:p>
        </p:txBody>
      </p:sp>
    </p:spTree>
    <p:extLst>
      <p:ext uri="{BB962C8B-B14F-4D97-AF65-F5344CB8AC3E}">
        <p14:creationId xmlns:p14="http://schemas.microsoft.com/office/powerpoint/2010/main" val="33812063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 dirty="0"/>
              <a:t>El flujo aproximado de la lógica podría ser algo como lo siguiente: </a:t>
            </a:r>
          </a:p>
          <a:p>
            <a:r>
              <a:rPr lang="es-ES" dirty="0"/>
              <a:t>• ¿Cuál es la fecha para esta solicitud de capacitación? </a:t>
            </a:r>
          </a:p>
          <a:p>
            <a:r>
              <a:rPr lang="es-ES" dirty="0"/>
              <a:t>• Encuentre la hora en la que se entrenó el predictor más reciente. </a:t>
            </a:r>
          </a:p>
          <a:p>
            <a:r>
              <a:rPr lang="es-ES" dirty="0"/>
              <a:t>• Si la diferencia entre la fecha de la solicitud de capacitación (ahora) y la hora de la capacitación del predictor más reciente está dentro de la tolerancia (2 días, por ejemplo), se devolverá un mensaje que indica que no se inició la capacitación del nuevo predictor y que el tiempo transcurrió dentro de la tolerancia.</a:t>
            </a:r>
          </a:p>
          <a:p>
            <a:r>
              <a:rPr lang="es-ES" dirty="0"/>
              <a:t> • Si el tiempo transcurrido entre la fecha de la solicitud de capacitación y la hora de la capacitación del predictor más reciente está fuera de la tolerancia, inicie la capacitación.</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35</a:t>
            </a:fld>
            <a:endParaRPr lang="es-ES_tradnl"/>
          </a:p>
        </p:txBody>
      </p:sp>
    </p:spTree>
    <p:extLst>
      <p:ext uri="{BB962C8B-B14F-4D97-AF65-F5344CB8AC3E}">
        <p14:creationId xmlns:p14="http://schemas.microsoft.com/office/powerpoint/2010/main" val="16914724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37</a:t>
            </a:fld>
            <a:endParaRPr lang="es-ES_tradnl"/>
          </a:p>
        </p:txBody>
      </p:sp>
    </p:spTree>
    <p:extLst>
      <p:ext uri="{BB962C8B-B14F-4D97-AF65-F5344CB8AC3E}">
        <p14:creationId xmlns:p14="http://schemas.microsoft.com/office/powerpoint/2010/main" val="20508215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38</a:t>
            </a:fld>
            <a:endParaRPr lang="es-ES_tradnl"/>
          </a:p>
        </p:txBody>
      </p:sp>
    </p:spTree>
    <p:extLst>
      <p:ext uri="{BB962C8B-B14F-4D97-AF65-F5344CB8AC3E}">
        <p14:creationId xmlns:p14="http://schemas.microsoft.com/office/powerpoint/2010/main" val="21128766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39</a:t>
            </a:fld>
            <a:endParaRPr lang="es-ES_tradnl"/>
          </a:p>
        </p:txBody>
      </p:sp>
    </p:spTree>
    <p:extLst>
      <p:ext uri="{BB962C8B-B14F-4D97-AF65-F5344CB8AC3E}">
        <p14:creationId xmlns:p14="http://schemas.microsoft.com/office/powerpoint/2010/main" val="3812588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40</a:t>
            </a:fld>
            <a:endParaRPr lang="es-ES_tradnl"/>
          </a:p>
        </p:txBody>
      </p:sp>
    </p:spTree>
    <p:extLst>
      <p:ext uri="{BB962C8B-B14F-4D97-AF65-F5344CB8AC3E}">
        <p14:creationId xmlns:p14="http://schemas.microsoft.com/office/powerpoint/2010/main" val="21830300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41</a:t>
            </a:fld>
            <a:endParaRPr lang="es-ES_tradnl"/>
          </a:p>
        </p:txBody>
      </p:sp>
    </p:spTree>
    <p:extLst>
      <p:ext uri="{BB962C8B-B14F-4D97-AF65-F5344CB8AC3E}">
        <p14:creationId xmlns:p14="http://schemas.microsoft.com/office/powerpoint/2010/main" val="21333311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42</a:t>
            </a:fld>
            <a:endParaRPr lang="es-ES_tradnl"/>
          </a:p>
        </p:txBody>
      </p:sp>
    </p:spTree>
    <p:extLst>
      <p:ext uri="{BB962C8B-B14F-4D97-AF65-F5344CB8AC3E}">
        <p14:creationId xmlns:p14="http://schemas.microsoft.com/office/powerpoint/2010/main" val="28220758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43</a:t>
            </a:fld>
            <a:endParaRPr lang="es-ES_tradnl"/>
          </a:p>
        </p:txBody>
      </p:sp>
    </p:spTree>
    <p:extLst>
      <p:ext uri="{BB962C8B-B14F-4D97-AF65-F5344CB8AC3E}">
        <p14:creationId xmlns:p14="http://schemas.microsoft.com/office/powerpoint/2010/main" val="39975420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44</a:t>
            </a:fld>
            <a:endParaRPr lang="es-ES_tradnl"/>
          </a:p>
        </p:txBody>
      </p:sp>
    </p:spTree>
    <p:extLst>
      <p:ext uri="{BB962C8B-B14F-4D97-AF65-F5344CB8AC3E}">
        <p14:creationId xmlns:p14="http://schemas.microsoft.com/office/powerpoint/2010/main" val="39811115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45</a:t>
            </a:fld>
            <a:endParaRPr lang="es-ES_tradnl"/>
          </a:p>
        </p:txBody>
      </p:sp>
    </p:spTree>
    <p:extLst>
      <p:ext uri="{BB962C8B-B14F-4D97-AF65-F5344CB8AC3E}">
        <p14:creationId xmlns:p14="http://schemas.microsoft.com/office/powerpoint/2010/main" val="34030849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a:t>
            </a:fld>
            <a:endParaRPr lang="es-ES_tradnl"/>
          </a:p>
        </p:txBody>
      </p:sp>
    </p:spTree>
    <p:extLst>
      <p:ext uri="{BB962C8B-B14F-4D97-AF65-F5344CB8AC3E}">
        <p14:creationId xmlns:p14="http://schemas.microsoft.com/office/powerpoint/2010/main" val="2942439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Lo importante es que los crudos siempre quedan almacenados por lo que puede recuperarse por alguna falla o mejoras en el pipeline o modelos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46</a:t>
            </a:fld>
            <a:endParaRPr lang="es-ES_tradnl"/>
          </a:p>
        </p:txBody>
      </p:sp>
    </p:spTree>
    <p:extLst>
      <p:ext uri="{BB962C8B-B14F-4D97-AF65-F5344CB8AC3E}">
        <p14:creationId xmlns:p14="http://schemas.microsoft.com/office/powerpoint/2010/main" val="364617113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Lo importante es que los crudos siempre quedan almacenados por lo que puede recuperarse por alguna falla o mejoras en el pipeline o modelos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47</a:t>
            </a:fld>
            <a:endParaRPr lang="es-ES_tradnl"/>
          </a:p>
        </p:txBody>
      </p:sp>
    </p:spTree>
    <p:extLst>
      <p:ext uri="{BB962C8B-B14F-4D97-AF65-F5344CB8AC3E}">
        <p14:creationId xmlns:p14="http://schemas.microsoft.com/office/powerpoint/2010/main" val="340638875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Lo importante es que los crudos siempre quedan almacenados por lo que puede recuperarse por alguna falla o mejoras en el pipeline o modelos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48</a:t>
            </a:fld>
            <a:endParaRPr lang="es-ES_tradnl"/>
          </a:p>
        </p:txBody>
      </p:sp>
    </p:spTree>
    <p:extLst>
      <p:ext uri="{BB962C8B-B14F-4D97-AF65-F5344CB8AC3E}">
        <p14:creationId xmlns:p14="http://schemas.microsoft.com/office/powerpoint/2010/main" val="362802881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Lo importante es que los crudos siempre quedan almacenados por lo que puede recuperarse por alguna falla o mejoras en el pipeline o modelos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49</a:t>
            </a:fld>
            <a:endParaRPr lang="es-ES_tradnl"/>
          </a:p>
        </p:txBody>
      </p:sp>
    </p:spTree>
    <p:extLst>
      <p:ext uri="{BB962C8B-B14F-4D97-AF65-F5344CB8AC3E}">
        <p14:creationId xmlns:p14="http://schemas.microsoft.com/office/powerpoint/2010/main" val="163959237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Lo importante es que los crudos siempre quedan almacenados por lo que puede recuperarse por alguna falla o mejoras en el pipeline o modelos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50</a:t>
            </a:fld>
            <a:endParaRPr lang="es-ES_tradnl"/>
          </a:p>
        </p:txBody>
      </p:sp>
    </p:spTree>
    <p:extLst>
      <p:ext uri="{BB962C8B-B14F-4D97-AF65-F5344CB8AC3E}">
        <p14:creationId xmlns:p14="http://schemas.microsoft.com/office/powerpoint/2010/main" val="248716076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52</a:t>
            </a:fld>
            <a:endParaRPr lang="es-ES_tradnl"/>
          </a:p>
        </p:txBody>
      </p:sp>
    </p:spTree>
    <p:extLst>
      <p:ext uri="{BB962C8B-B14F-4D97-AF65-F5344CB8AC3E}">
        <p14:creationId xmlns:p14="http://schemas.microsoft.com/office/powerpoint/2010/main" val="320966608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53</a:t>
            </a:fld>
            <a:endParaRPr lang="es-ES_tradnl"/>
          </a:p>
        </p:txBody>
      </p:sp>
    </p:spTree>
    <p:extLst>
      <p:ext uri="{BB962C8B-B14F-4D97-AF65-F5344CB8AC3E}">
        <p14:creationId xmlns:p14="http://schemas.microsoft.com/office/powerpoint/2010/main" val="137445251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54</a:t>
            </a:fld>
            <a:endParaRPr lang="es-ES_tradnl"/>
          </a:p>
        </p:txBody>
      </p:sp>
    </p:spTree>
    <p:extLst>
      <p:ext uri="{BB962C8B-B14F-4D97-AF65-F5344CB8AC3E}">
        <p14:creationId xmlns:p14="http://schemas.microsoft.com/office/powerpoint/2010/main" val="374740450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55</a:t>
            </a:fld>
            <a:endParaRPr lang="es-ES_tradnl"/>
          </a:p>
        </p:txBody>
      </p:sp>
    </p:spTree>
    <p:extLst>
      <p:ext uri="{BB962C8B-B14F-4D97-AF65-F5344CB8AC3E}">
        <p14:creationId xmlns:p14="http://schemas.microsoft.com/office/powerpoint/2010/main" val="27447939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56</a:t>
            </a:fld>
            <a:endParaRPr lang="es-ES_tradnl"/>
          </a:p>
        </p:txBody>
      </p:sp>
    </p:spTree>
    <p:extLst>
      <p:ext uri="{BB962C8B-B14F-4D97-AF65-F5344CB8AC3E}">
        <p14:creationId xmlns:p14="http://schemas.microsoft.com/office/powerpoint/2010/main" val="25897685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a:t>
            </a:fld>
            <a:endParaRPr lang="es-ES_tradnl"/>
          </a:p>
        </p:txBody>
      </p:sp>
    </p:spTree>
    <p:extLst>
      <p:ext uri="{BB962C8B-B14F-4D97-AF65-F5344CB8AC3E}">
        <p14:creationId xmlns:p14="http://schemas.microsoft.com/office/powerpoint/2010/main" val="190007938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57</a:t>
            </a:fld>
            <a:endParaRPr lang="es-ES_tradnl"/>
          </a:p>
        </p:txBody>
      </p:sp>
    </p:spTree>
    <p:extLst>
      <p:ext uri="{BB962C8B-B14F-4D97-AF65-F5344CB8AC3E}">
        <p14:creationId xmlns:p14="http://schemas.microsoft.com/office/powerpoint/2010/main" val="35179271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58</a:t>
            </a:fld>
            <a:endParaRPr lang="es-ES_tradnl"/>
          </a:p>
        </p:txBody>
      </p:sp>
    </p:spTree>
    <p:extLst>
      <p:ext uri="{BB962C8B-B14F-4D97-AF65-F5344CB8AC3E}">
        <p14:creationId xmlns:p14="http://schemas.microsoft.com/office/powerpoint/2010/main" val="26701650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59</a:t>
            </a:fld>
            <a:endParaRPr lang="es-ES_tradnl"/>
          </a:p>
        </p:txBody>
      </p:sp>
    </p:spTree>
    <p:extLst>
      <p:ext uri="{BB962C8B-B14F-4D97-AF65-F5344CB8AC3E}">
        <p14:creationId xmlns:p14="http://schemas.microsoft.com/office/powerpoint/2010/main" val="238811330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60</a:t>
            </a:fld>
            <a:endParaRPr lang="es-ES_tradnl"/>
          </a:p>
        </p:txBody>
      </p:sp>
    </p:spTree>
    <p:extLst>
      <p:ext uri="{BB962C8B-B14F-4D97-AF65-F5344CB8AC3E}">
        <p14:creationId xmlns:p14="http://schemas.microsoft.com/office/powerpoint/2010/main" val="394834460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err="1"/>
              <a:t>Mllib</a:t>
            </a:r>
            <a:r>
              <a:rPr lang="es-ES_tradnl" dirty="0"/>
              <a:t> se usa para obtener embebidos de los sitios web que se visitan (NLP)</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61</a:t>
            </a:fld>
            <a:endParaRPr lang="es-ES_tradnl"/>
          </a:p>
        </p:txBody>
      </p:sp>
    </p:spTree>
    <p:extLst>
      <p:ext uri="{BB962C8B-B14F-4D97-AF65-F5344CB8AC3E}">
        <p14:creationId xmlns:p14="http://schemas.microsoft.com/office/powerpoint/2010/main" val="7960484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62</a:t>
            </a:fld>
            <a:endParaRPr lang="es-ES_tradnl"/>
          </a:p>
        </p:txBody>
      </p:sp>
    </p:spTree>
    <p:extLst>
      <p:ext uri="{BB962C8B-B14F-4D97-AF65-F5344CB8AC3E}">
        <p14:creationId xmlns:p14="http://schemas.microsoft.com/office/powerpoint/2010/main" val="401034328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63</a:t>
            </a:fld>
            <a:endParaRPr lang="es-ES_tradnl"/>
          </a:p>
        </p:txBody>
      </p:sp>
    </p:spTree>
    <p:extLst>
      <p:ext uri="{BB962C8B-B14F-4D97-AF65-F5344CB8AC3E}">
        <p14:creationId xmlns:p14="http://schemas.microsoft.com/office/powerpoint/2010/main" val="337741956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64</a:t>
            </a:fld>
            <a:endParaRPr lang="es-ES_tradnl"/>
          </a:p>
        </p:txBody>
      </p:sp>
    </p:spTree>
    <p:extLst>
      <p:ext uri="{BB962C8B-B14F-4D97-AF65-F5344CB8AC3E}">
        <p14:creationId xmlns:p14="http://schemas.microsoft.com/office/powerpoint/2010/main" val="118996549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65</a:t>
            </a:fld>
            <a:endParaRPr lang="es-ES_tradnl"/>
          </a:p>
        </p:txBody>
      </p:sp>
    </p:spTree>
    <p:extLst>
      <p:ext uri="{BB962C8B-B14F-4D97-AF65-F5344CB8AC3E}">
        <p14:creationId xmlns:p14="http://schemas.microsoft.com/office/powerpoint/2010/main" val="309665677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66</a:t>
            </a:fld>
            <a:endParaRPr lang="es-ES_tradnl"/>
          </a:p>
        </p:txBody>
      </p:sp>
    </p:spTree>
    <p:extLst>
      <p:ext uri="{BB962C8B-B14F-4D97-AF65-F5344CB8AC3E}">
        <p14:creationId xmlns:p14="http://schemas.microsoft.com/office/powerpoint/2010/main" val="41111327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8</a:t>
            </a:fld>
            <a:endParaRPr lang="es-ES_tradnl"/>
          </a:p>
        </p:txBody>
      </p:sp>
    </p:spTree>
    <p:extLst>
      <p:ext uri="{BB962C8B-B14F-4D97-AF65-F5344CB8AC3E}">
        <p14:creationId xmlns:p14="http://schemas.microsoft.com/office/powerpoint/2010/main" val="344934984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Este proceso se hace usando </a:t>
            </a:r>
            <a:r>
              <a:rPr lang="es-ES_tradnl" dirty="0" err="1"/>
              <a:t>GraphX</a:t>
            </a:r>
            <a:r>
              <a:rPr lang="es-ES_tradnl" dirty="0"/>
              <a:t>.</a:t>
            </a:r>
          </a:p>
          <a:p>
            <a:endParaRPr lang="es-ES_tradnl" dirty="0"/>
          </a:p>
          <a:p>
            <a:r>
              <a:rPr lang="es-ES_tradnl" dirty="0"/>
              <a:t>Se genera una salida de dos valores, el </a:t>
            </a:r>
          </a:p>
          <a:p>
            <a:endParaRPr lang="es-ES_tradnl" dirty="0"/>
          </a:p>
          <a:p>
            <a:r>
              <a:rPr lang="es-ES_tradnl" dirty="0" err="1"/>
              <a:t>first</a:t>
            </a:r>
            <a:r>
              <a:rPr lang="es-ES_tradnl" dirty="0"/>
              <a:t> </a:t>
            </a:r>
            <a:r>
              <a:rPr lang="es-ES_tradnl" dirty="0" err="1"/>
              <a:t>party</a:t>
            </a:r>
            <a:r>
              <a:rPr lang="es-ES_tradnl" dirty="0"/>
              <a:t> cookie (</a:t>
            </a:r>
            <a:r>
              <a:rPr lang="es-ES_tradnl" dirty="0" err="1"/>
              <a:t>key</a:t>
            </a:r>
            <a:r>
              <a:rPr lang="es-ES_tradnl" dirty="0"/>
              <a:t>) -&gt; identificador único (</a:t>
            </a:r>
            <a:r>
              <a:rPr lang="es-ES_tradnl" dirty="0" err="1"/>
              <a:t>value</a:t>
            </a:r>
            <a:r>
              <a:rPr lang="es-ES_tradnl"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67</a:t>
            </a:fld>
            <a:endParaRPr lang="es-ES_tradnl"/>
          </a:p>
        </p:txBody>
      </p:sp>
    </p:spTree>
    <p:extLst>
      <p:ext uri="{BB962C8B-B14F-4D97-AF65-F5344CB8AC3E}">
        <p14:creationId xmlns:p14="http://schemas.microsoft.com/office/powerpoint/2010/main" val="236013127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68</a:t>
            </a:fld>
            <a:endParaRPr lang="es-ES_tradnl"/>
          </a:p>
        </p:txBody>
      </p:sp>
    </p:spTree>
    <p:extLst>
      <p:ext uri="{BB962C8B-B14F-4D97-AF65-F5344CB8AC3E}">
        <p14:creationId xmlns:p14="http://schemas.microsoft.com/office/powerpoint/2010/main" val="320229834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69</a:t>
            </a:fld>
            <a:endParaRPr lang="es-ES_tradnl"/>
          </a:p>
        </p:txBody>
      </p:sp>
    </p:spTree>
    <p:extLst>
      <p:ext uri="{BB962C8B-B14F-4D97-AF65-F5344CB8AC3E}">
        <p14:creationId xmlns:p14="http://schemas.microsoft.com/office/powerpoint/2010/main" val="127761857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70</a:t>
            </a:fld>
            <a:endParaRPr lang="es-ES_tradnl"/>
          </a:p>
        </p:txBody>
      </p:sp>
    </p:spTree>
    <p:extLst>
      <p:ext uri="{BB962C8B-B14F-4D97-AF65-F5344CB8AC3E}">
        <p14:creationId xmlns:p14="http://schemas.microsoft.com/office/powerpoint/2010/main" val="182581638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71</a:t>
            </a:fld>
            <a:endParaRPr lang="es-ES_tradnl"/>
          </a:p>
        </p:txBody>
      </p:sp>
    </p:spTree>
    <p:extLst>
      <p:ext uri="{BB962C8B-B14F-4D97-AF65-F5344CB8AC3E}">
        <p14:creationId xmlns:p14="http://schemas.microsoft.com/office/powerpoint/2010/main" val="41070374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10</a:t>
            </a:fld>
            <a:endParaRPr lang="es-ES_tradnl"/>
          </a:p>
        </p:txBody>
      </p:sp>
    </p:spTree>
    <p:extLst>
      <p:ext uri="{BB962C8B-B14F-4D97-AF65-F5344CB8AC3E}">
        <p14:creationId xmlns:p14="http://schemas.microsoft.com/office/powerpoint/2010/main" val="34810504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 dirty="0"/>
              <a:t>Por ejemplo, un modelo para un automóvil autónomo, a una velocidad de 120 km/h sin obstáculos, puede predecir que la mejor acción es detenerse y conducir hacia atrás.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11</a:t>
            </a:fld>
            <a:endParaRPr lang="es-ES_tradnl"/>
          </a:p>
        </p:txBody>
      </p:sp>
    </p:spTree>
    <p:extLst>
      <p:ext uri="{BB962C8B-B14F-4D97-AF65-F5344CB8AC3E}">
        <p14:creationId xmlns:p14="http://schemas.microsoft.com/office/powerpoint/2010/main" val="172660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 dirty="0"/>
              <a:t>Por ejemplo, un modelo para un automóvil autónomo, a una velocidad de 120 km/h sin obstáculos, puede predecir que la mejor acción es detenerse y conducir hacia atrás.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12113870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4/12/25</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4/12/25</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4/12/25</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4/12/25</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4/12/25</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4/12/25</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4/12/25</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4/12/25</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4/12/25</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4/12/25</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4/12/25</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4/12/25</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33.sv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32.png"/><Relationship Id="rId7" Type="http://schemas.openxmlformats.org/officeDocument/2006/relationships/hyperlink" Target="https://fastapi.tiangolo.com/"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33.svg"/><Relationship Id="rId9" Type="http://schemas.openxmlformats.org/officeDocument/2006/relationships/image" Target="../media/image35.png"/></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32.png"/><Relationship Id="rId7" Type="http://schemas.openxmlformats.org/officeDocument/2006/relationships/hyperlink" Target="https://fastapi.tiangolo.com/"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20.svg"/><Relationship Id="rId11" Type="http://schemas.openxmlformats.org/officeDocument/2006/relationships/image" Target="../media/image38.png"/><Relationship Id="rId5" Type="http://schemas.openxmlformats.org/officeDocument/2006/relationships/image" Target="../media/image19.png"/><Relationship Id="rId10" Type="http://schemas.openxmlformats.org/officeDocument/2006/relationships/image" Target="../media/image37.png"/><Relationship Id="rId4" Type="http://schemas.openxmlformats.org/officeDocument/2006/relationships/image" Target="../media/image33.svg"/><Relationship Id="rId9" Type="http://schemas.openxmlformats.org/officeDocument/2006/relationships/image" Target="../media/image35.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42.png"/></Relationships>
</file>

<file path=ppt/slides/_rels/slide4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3.png"/></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3.png"/></Relationships>
</file>

<file path=ppt/slides/_rels/slide4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39.png"/></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8" Type="http://schemas.openxmlformats.org/officeDocument/2006/relationships/image" Target="../media/image52.sv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50.svg"/><Relationship Id="rId11" Type="http://schemas.openxmlformats.org/officeDocument/2006/relationships/image" Target="../media/image55.jpg"/><Relationship Id="rId5" Type="http://schemas.openxmlformats.org/officeDocument/2006/relationships/image" Target="../media/image49.png"/><Relationship Id="rId10" Type="http://schemas.openxmlformats.org/officeDocument/2006/relationships/image" Target="../media/image54.svg"/><Relationship Id="rId4" Type="http://schemas.openxmlformats.org/officeDocument/2006/relationships/image" Target="../media/image48.svg"/><Relationship Id="rId9" Type="http://schemas.openxmlformats.org/officeDocument/2006/relationships/image" Target="../media/image53.png"/></Relationships>
</file>

<file path=ppt/slides/_rels/slide53.xml.rels><?xml version="1.0" encoding="UTF-8" standalone="yes"?>
<Relationships xmlns="http://schemas.openxmlformats.org/package/2006/relationships"><Relationship Id="rId8" Type="http://schemas.openxmlformats.org/officeDocument/2006/relationships/image" Target="../media/image56.png"/><Relationship Id="rId13" Type="http://schemas.openxmlformats.org/officeDocument/2006/relationships/image" Target="../media/image61.svg"/><Relationship Id="rId3" Type="http://schemas.openxmlformats.org/officeDocument/2006/relationships/image" Target="../media/image47.png"/><Relationship Id="rId7" Type="http://schemas.openxmlformats.org/officeDocument/2006/relationships/image" Target="../media/image55.jpg"/><Relationship Id="rId12" Type="http://schemas.openxmlformats.org/officeDocument/2006/relationships/image" Target="../media/image60.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54.svg"/><Relationship Id="rId11" Type="http://schemas.openxmlformats.org/officeDocument/2006/relationships/image" Target="../media/image59.svg"/><Relationship Id="rId5" Type="http://schemas.openxmlformats.org/officeDocument/2006/relationships/image" Target="../media/image53.png"/><Relationship Id="rId15" Type="http://schemas.openxmlformats.org/officeDocument/2006/relationships/image" Target="../media/image63.svg"/><Relationship Id="rId10" Type="http://schemas.openxmlformats.org/officeDocument/2006/relationships/image" Target="../media/image58.png"/><Relationship Id="rId4" Type="http://schemas.openxmlformats.org/officeDocument/2006/relationships/image" Target="../media/image48.svg"/><Relationship Id="rId9" Type="http://schemas.openxmlformats.org/officeDocument/2006/relationships/image" Target="../media/image57.svg"/><Relationship Id="rId14" Type="http://schemas.openxmlformats.org/officeDocument/2006/relationships/image" Target="../media/image62.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63.sv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64.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4.png"/><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openxmlformats.org/officeDocument/2006/relationships/image" Target="../media/image67.png"/><Relationship Id="rId5" Type="http://schemas.openxmlformats.org/officeDocument/2006/relationships/image" Target="../media/image66.svg"/><Relationship Id="rId4" Type="http://schemas.openxmlformats.org/officeDocument/2006/relationships/image" Target="../media/image65.png"/></Relationships>
</file>

<file path=ppt/slides/_rels/slide65.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4.png"/><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image" Target="../media/image67.png"/><Relationship Id="rId5" Type="http://schemas.openxmlformats.org/officeDocument/2006/relationships/image" Target="../media/image66.svg"/><Relationship Id="rId4" Type="http://schemas.openxmlformats.org/officeDocument/2006/relationships/image" Target="../media/image65.png"/></Relationships>
</file>

<file path=ppt/slides/_rels/slide6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image" Target="../media/image70.svg"/><Relationship Id="rId5" Type="http://schemas.openxmlformats.org/officeDocument/2006/relationships/image" Target="../media/image69.png"/><Relationship Id="rId4" Type="http://schemas.openxmlformats.org/officeDocument/2006/relationships/image" Target="../media/image68.png"/></Relationships>
</file>

<file path=ppt/slides/_rels/slide67.xml.rels><?xml version="1.0" encoding="UTF-8" standalone="yes"?>
<Relationships xmlns="http://schemas.openxmlformats.org/package/2006/relationships"><Relationship Id="rId8" Type="http://schemas.openxmlformats.org/officeDocument/2006/relationships/image" Target="../media/image70.svg"/><Relationship Id="rId3" Type="http://schemas.openxmlformats.org/officeDocument/2006/relationships/image" Target="../media/image38.png"/><Relationship Id="rId7" Type="http://schemas.openxmlformats.org/officeDocument/2006/relationships/image" Target="../media/image69.png"/><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image" Target="../media/image67.png"/><Relationship Id="rId5" Type="http://schemas.openxmlformats.org/officeDocument/2006/relationships/image" Target="../media/image66.svg"/><Relationship Id="rId4" Type="http://schemas.openxmlformats.org/officeDocument/2006/relationships/image" Target="../media/image65.png"/></Relationships>
</file>

<file path=ppt/slides/_rels/slide6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1.xml"/><Relationship Id="rId1" Type="http://schemas.openxmlformats.org/officeDocument/2006/relationships/slideLayout" Target="../slideLayouts/slideLayout2.xml"/><Relationship Id="rId5" Type="http://schemas.openxmlformats.org/officeDocument/2006/relationships/image" Target="../media/image64.png"/><Relationship Id="rId4" Type="http://schemas.openxmlformats.org/officeDocument/2006/relationships/image" Target="../media/image71.png"/></Relationships>
</file>

<file path=ppt/slides/_rels/slide69.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3.xml"/><Relationship Id="rId1" Type="http://schemas.openxmlformats.org/officeDocument/2006/relationships/slideLayout" Target="../slideLayouts/slideLayout2.xml"/><Relationship Id="rId6" Type="http://schemas.openxmlformats.org/officeDocument/2006/relationships/image" Target="../media/image70.svg"/><Relationship Id="rId5" Type="http://schemas.openxmlformats.org/officeDocument/2006/relationships/image" Target="../media/image69.png"/><Relationship Id="rId4" Type="http://schemas.openxmlformats.org/officeDocument/2006/relationships/image" Target="../media/image68.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40000"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Sirviendo modelos en el mundo real</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Operaciones de Aprendizaje Automático 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Estrategias de implementación</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0895105" cy="4453890"/>
          </a:xfrm>
        </p:spPr>
        <p:txBody>
          <a:bodyPr>
            <a:normAutofit/>
          </a:bodyPr>
          <a:lstStyle/>
          <a:p>
            <a:pPr marL="0" indent="0">
              <a:buNone/>
            </a:pPr>
            <a:r>
              <a:rPr lang="es-ES_tradnl" sz="2000" dirty="0"/>
              <a:t>Los servicios de Aprendizaje automático que despleguemos van a funcionar en el </a:t>
            </a:r>
            <a:r>
              <a:rPr lang="es-ES_tradnl" sz="2000" b="1" dirty="0">
                <a:solidFill>
                  <a:schemeClr val="accent4"/>
                </a:solidFill>
              </a:rPr>
              <a:t>mundo real</a:t>
            </a:r>
            <a:r>
              <a:rPr lang="es-ES_tradnl" sz="2000" dirty="0"/>
              <a:t> en donde personas reales interactuaran para su uso en el día a día.</a:t>
            </a:r>
          </a:p>
          <a:p>
            <a:pPr marL="0" indent="0">
              <a:buNone/>
            </a:pPr>
            <a:r>
              <a:rPr lang="es-ES_tradnl" sz="2000" dirty="0"/>
              <a:t>Generalmente es imposible predecir todas las acciones y reacciones de los usuarios. La arquitectura de un sistema de software destinado al mundo real debe estar preparada para tres fenómenos: </a:t>
            </a:r>
          </a:p>
          <a:p>
            <a:r>
              <a:rPr lang="es-ES_tradnl" sz="2000" b="1" dirty="0">
                <a:solidFill>
                  <a:schemeClr val="accent1"/>
                </a:solidFill>
              </a:rPr>
              <a:t>Errores</a:t>
            </a:r>
          </a:p>
          <a:p>
            <a:r>
              <a:rPr lang="es-ES_tradnl" sz="2000" b="1" dirty="0">
                <a:solidFill>
                  <a:schemeClr val="accent2"/>
                </a:solidFill>
              </a:rPr>
              <a:t>Cambios</a:t>
            </a:r>
            <a:r>
              <a:rPr lang="es-ES_tradnl" sz="2000" dirty="0"/>
              <a:t> </a:t>
            </a:r>
          </a:p>
          <a:p>
            <a:r>
              <a:rPr lang="es-ES_tradnl" sz="2000" b="1" dirty="0">
                <a:solidFill>
                  <a:schemeClr val="accent3"/>
                </a:solidFill>
              </a:rPr>
              <a:t>Naturaleza humana.</a:t>
            </a:r>
          </a:p>
        </p:txBody>
      </p:sp>
      <p:sp>
        <p:nvSpPr>
          <p:cNvPr id="4" name="Footer Placeholder 4">
            <a:extLst>
              <a:ext uri="{FF2B5EF4-FFF2-40B4-BE49-F238E27FC236}">
                <a16:creationId xmlns:a16="http://schemas.microsoft.com/office/drawing/2014/main" id="{B50EEC67-725C-DC1F-CCE9-77E2E6FC5D1E}"/>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6567841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Estrategias de implementación</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21304"/>
            <a:ext cx="10895105" cy="4123909"/>
          </a:xfrm>
        </p:spPr>
        <p:txBody>
          <a:bodyPr>
            <a:normAutofit fontScale="92500" lnSpcReduction="10000"/>
          </a:bodyPr>
          <a:lstStyle/>
          <a:p>
            <a:pPr marL="0" indent="0">
              <a:buNone/>
            </a:pPr>
            <a:r>
              <a:rPr lang="es-ES_tradnl" sz="2000" dirty="0"/>
              <a:t>Cuando hablamos de depurado de modelos, vimos que los errores son inevitables, y que, además, el error es una parte integral del modelo… </a:t>
            </a:r>
            <a:r>
              <a:rPr lang="es-ES_tradnl" sz="2000" b="1" dirty="0">
                <a:solidFill>
                  <a:schemeClr val="accent1"/>
                </a:solidFill>
              </a:rPr>
              <a:t>ningún modelo es perfecto</a:t>
            </a:r>
            <a:r>
              <a:rPr lang="es-ES_tradnl" sz="2000" dirty="0"/>
              <a:t>.</a:t>
            </a:r>
          </a:p>
          <a:p>
            <a:pPr marL="0" indent="0">
              <a:buNone/>
            </a:pPr>
            <a:r>
              <a:rPr lang="es-ES_tradnl" sz="2000" dirty="0"/>
              <a:t>Tenemos que aceptar que van a ocurrir errores, no solo eso, sino que además debemos tener en cuenta que:</a:t>
            </a:r>
          </a:p>
          <a:p>
            <a:r>
              <a:rPr lang="es-ES_tradnl" sz="2000" dirty="0"/>
              <a:t>No siempre se puede explicar por qué ocurrió un error.</a:t>
            </a:r>
          </a:p>
          <a:p>
            <a:r>
              <a:rPr lang="es-ES_tradnl" sz="2000" dirty="0"/>
              <a:t>No se puede predecir de manera predecible cuando volverá a suceder, inclusive una predicción con alto nivel de confianza puede estar mal.</a:t>
            </a:r>
          </a:p>
          <a:p>
            <a:r>
              <a:rPr lang="es-ES_tradnl" sz="2000" dirty="0"/>
              <a:t>No siempre podemos saber cómo solucionar un error específico. Si se puede arreglar, ¿de qué tipo y cómo? ¿Se necesitan muchos datos de entrenamiento?</a:t>
            </a:r>
          </a:p>
          <a:p>
            <a:pPr marL="0" indent="0">
              <a:buNone/>
            </a:pPr>
            <a:r>
              <a:rPr lang="es-ES_tradnl" sz="2000" dirty="0"/>
              <a:t>Además, cuando ocurre un error, no siempre podemos esperar que la predicción incorrecta sea al menos cercana o similar a la predicción correcta. </a:t>
            </a:r>
          </a:p>
        </p:txBody>
      </p:sp>
      <p:sp>
        <p:nvSpPr>
          <p:cNvPr id="4" name="TextBox 3">
            <a:extLst>
              <a:ext uri="{FF2B5EF4-FFF2-40B4-BE49-F238E27FC236}">
                <a16:creationId xmlns:a16="http://schemas.microsoft.com/office/drawing/2014/main" id="{4E28EA19-8AFA-F21F-CD7F-3A42DFEA942C}"/>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Estar listo para los errores</a:t>
            </a:r>
          </a:p>
        </p:txBody>
      </p:sp>
      <p:sp>
        <p:nvSpPr>
          <p:cNvPr id="7" name="Footer Placeholder 4">
            <a:extLst>
              <a:ext uri="{FF2B5EF4-FFF2-40B4-BE49-F238E27FC236}">
                <a16:creationId xmlns:a16="http://schemas.microsoft.com/office/drawing/2014/main" id="{0926A2B9-E960-F468-1507-EF19E18A657B}"/>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002091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Estrategias de implementación</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21304"/>
            <a:ext cx="10895105" cy="4123909"/>
          </a:xfrm>
        </p:spPr>
        <p:txBody>
          <a:bodyPr>
            <a:normAutofit/>
          </a:bodyPr>
          <a:lstStyle/>
          <a:p>
            <a:pPr marL="0" indent="0">
              <a:buNone/>
            </a:pPr>
            <a:r>
              <a:rPr lang="es-ES_tradnl" sz="2000" dirty="0"/>
              <a:t>En el mundo real, es importante diseñar una estrategia que mitigue una situación en la que el sistema parezca o actúe de forma poco inteligente. </a:t>
            </a:r>
          </a:p>
          <a:p>
            <a:pPr marL="0" indent="0">
              <a:buNone/>
            </a:pPr>
            <a:r>
              <a:rPr lang="es-ES_tradnl" sz="2000" i="1" dirty="0">
                <a:solidFill>
                  <a:schemeClr val="accent3"/>
                </a:solidFill>
              </a:rPr>
              <a:t>Por ejemplo, si se diseña un </a:t>
            </a:r>
            <a:r>
              <a:rPr lang="es-ES_tradnl" sz="2000" i="1" dirty="0" err="1">
                <a:solidFill>
                  <a:schemeClr val="accent3"/>
                </a:solidFill>
              </a:rPr>
              <a:t>chatbot</a:t>
            </a:r>
            <a:r>
              <a:rPr lang="es-ES_tradnl" sz="2000" i="1" dirty="0">
                <a:solidFill>
                  <a:schemeClr val="accent3"/>
                </a:solidFill>
              </a:rPr>
              <a:t>, es mejor decir "No sé" que decir algo al azar. </a:t>
            </a:r>
          </a:p>
          <a:p>
            <a:pPr marL="0" indent="0">
              <a:buNone/>
            </a:pPr>
            <a:r>
              <a:rPr lang="es-ES_tradnl" sz="2000" dirty="0"/>
              <a:t>En sistema críticos, se recomienda entrenar un segundo modelo que prediga, para una observación, que es probable que el primer modelo cometa un error en esa entrada. </a:t>
            </a:r>
          </a:p>
          <a:p>
            <a:pPr marL="0" indent="0">
              <a:buNone/>
            </a:pPr>
            <a:r>
              <a:rPr lang="es-ES_tradnl" sz="2000" dirty="0"/>
              <a:t>Cuando la confianza en la predicción sea baja, puede ser conveniente considerar presentar varias opciones. </a:t>
            </a:r>
          </a:p>
          <a:p>
            <a:pPr marL="0" indent="0">
              <a:buNone/>
            </a:pPr>
            <a:r>
              <a:rPr lang="es-ES_tradnl" sz="2000" i="1" dirty="0">
                <a:solidFill>
                  <a:schemeClr val="accent3"/>
                </a:solidFill>
              </a:rPr>
              <a:t>Por eso Google presenta 10 resultados de búsqueda a la vez. Hay muchas más posibilidades de que el enlace más relevante esté entre esos 10 resultados de búsqueda que de que esté en la primera posición.</a:t>
            </a:r>
          </a:p>
          <a:p>
            <a:pPr marL="0" indent="0">
              <a:buNone/>
            </a:pPr>
            <a:endParaRPr lang="es-ES_tradnl" sz="2000" dirty="0"/>
          </a:p>
        </p:txBody>
      </p:sp>
      <p:sp>
        <p:nvSpPr>
          <p:cNvPr id="4" name="TextBox 3">
            <a:extLst>
              <a:ext uri="{FF2B5EF4-FFF2-40B4-BE49-F238E27FC236}">
                <a16:creationId xmlns:a16="http://schemas.microsoft.com/office/drawing/2014/main" id="{4E28EA19-8AFA-F21F-CD7F-3A42DFEA942C}"/>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Estar listo para los errores</a:t>
            </a:r>
          </a:p>
        </p:txBody>
      </p:sp>
      <p:sp>
        <p:nvSpPr>
          <p:cNvPr id="7" name="Footer Placeholder 4">
            <a:extLst>
              <a:ext uri="{FF2B5EF4-FFF2-40B4-BE49-F238E27FC236}">
                <a16:creationId xmlns:a16="http://schemas.microsoft.com/office/drawing/2014/main" id="{0550E46E-522F-3991-44E1-F5D7C84DFE0A}"/>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781198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Estrategias de implementación</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21304"/>
            <a:ext cx="10895105" cy="4123909"/>
          </a:xfrm>
        </p:spPr>
        <p:txBody>
          <a:bodyPr>
            <a:normAutofit/>
          </a:bodyPr>
          <a:lstStyle/>
          <a:p>
            <a:pPr marL="0" indent="0">
              <a:buNone/>
            </a:pPr>
            <a:r>
              <a:rPr lang="es-ES_tradnl" sz="2000" dirty="0"/>
              <a:t>Para situaciones en las que ocurrió un error y el usuario puede detectarlo, conviene agregar una posibilidad para que el usuario</a:t>
            </a:r>
            <a:r>
              <a:rPr lang="es-ES_tradnl" sz="2000" b="1" dirty="0">
                <a:solidFill>
                  <a:schemeClr val="accent3"/>
                </a:solidFill>
              </a:rPr>
              <a:t> informe el error. </a:t>
            </a:r>
            <a:r>
              <a:rPr lang="es-ES_tradnl" sz="2000" dirty="0"/>
              <a:t>De ahí, es recomendable generar una retroalimentación de qué acciones se tomarán para evitar que ocurra un error similar en el futuro.</a:t>
            </a:r>
          </a:p>
          <a:p>
            <a:pPr marL="0" indent="0">
              <a:buNone/>
            </a:pPr>
            <a:r>
              <a:rPr lang="es-ES_tradnl" sz="2000" dirty="0"/>
              <a:t>De forma similar, es apropiado medir la interacción del usuario con el sistema, registrar todas las interacciones y luego analizar las interacciones sospechosas fuera de línea. </a:t>
            </a:r>
          </a:p>
          <a:p>
            <a:pPr marL="0" indent="0">
              <a:buNone/>
            </a:pPr>
            <a:r>
              <a:rPr lang="es-ES_tradnl" sz="2000" dirty="0"/>
              <a:t>Para reducir aún más el impacto negativo de un error, si el sistema lo permite, es bueno permitir al usuario la opción de </a:t>
            </a:r>
            <a:r>
              <a:rPr lang="es-ES_tradnl" sz="2000" b="1" dirty="0">
                <a:solidFill>
                  <a:schemeClr val="accent3"/>
                </a:solidFill>
              </a:rPr>
              <a:t>deshacer una acción recomendada </a:t>
            </a:r>
            <a:r>
              <a:rPr lang="es-ES_tradnl" sz="2000" dirty="0"/>
              <a:t>por el sistema.</a:t>
            </a:r>
          </a:p>
          <a:p>
            <a:pPr marL="0" indent="0">
              <a:buNone/>
            </a:pPr>
            <a:r>
              <a:rPr lang="es-ES_tradnl" sz="2000" dirty="0"/>
              <a:t>Por otro lado, es importante analizar cuales salidas pueden ser demasiadas extremas, viendo con algún criterio estadístico, y dar una alerta al usuario de esto.</a:t>
            </a:r>
          </a:p>
        </p:txBody>
      </p:sp>
      <p:sp>
        <p:nvSpPr>
          <p:cNvPr id="4" name="TextBox 3">
            <a:extLst>
              <a:ext uri="{FF2B5EF4-FFF2-40B4-BE49-F238E27FC236}">
                <a16:creationId xmlns:a16="http://schemas.microsoft.com/office/drawing/2014/main" id="{4E28EA19-8AFA-F21F-CD7F-3A42DFEA942C}"/>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Estar listo para los errores</a:t>
            </a:r>
          </a:p>
        </p:txBody>
      </p:sp>
      <p:sp>
        <p:nvSpPr>
          <p:cNvPr id="7" name="Footer Placeholder 4">
            <a:extLst>
              <a:ext uri="{FF2B5EF4-FFF2-40B4-BE49-F238E27FC236}">
                <a16:creationId xmlns:a16="http://schemas.microsoft.com/office/drawing/2014/main" id="{286A08CB-F766-C4FE-BF82-ACDDBBDA81CC}"/>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913811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Estrategias de implementación</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21304"/>
            <a:ext cx="10895105" cy="4123909"/>
          </a:xfrm>
        </p:spPr>
        <p:txBody>
          <a:bodyPr>
            <a:normAutofit/>
          </a:bodyPr>
          <a:lstStyle/>
          <a:p>
            <a:pPr marL="0" indent="0">
              <a:buNone/>
            </a:pPr>
            <a:r>
              <a:rPr lang="es-ES_tradnl" sz="2000" dirty="0"/>
              <a:t>También vimos que los modelos como todo software, se pudren, y no solo eso, sino que, además, los datos cambian sobre el tiempo (cambios de distribución).</a:t>
            </a:r>
          </a:p>
          <a:p>
            <a:pPr marL="0" indent="0">
              <a:buNone/>
            </a:pPr>
            <a:r>
              <a:rPr lang="es-ES_tradnl" sz="2000" dirty="0"/>
              <a:t>Lo importante es la percepción de estos cambios, algunos cambios pueden ser percibidos por el usuario como </a:t>
            </a:r>
            <a:r>
              <a:rPr lang="es-ES_tradnl" sz="2000" b="1" dirty="0">
                <a:solidFill>
                  <a:srgbClr val="00B050"/>
                </a:solidFill>
              </a:rPr>
              <a:t>positivos</a:t>
            </a:r>
            <a:r>
              <a:rPr lang="es-ES_tradnl" sz="2000" dirty="0"/>
              <a:t>. </a:t>
            </a:r>
          </a:p>
          <a:p>
            <a:pPr marL="0" indent="0">
              <a:buNone/>
            </a:pPr>
            <a:r>
              <a:rPr lang="es-ES_tradnl" sz="2000" dirty="0"/>
              <a:t>A veces, el cambio puede percibirse </a:t>
            </a:r>
            <a:r>
              <a:rPr lang="es-ES_tradnl" sz="2000" b="1" dirty="0">
                <a:solidFill>
                  <a:srgbClr val="C00000"/>
                </a:solidFill>
              </a:rPr>
              <a:t>negativamente</a:t>
            </a:r>
            <a:r>
              <a:rPr lang="es-ES_tradnl" sz="2000" dirty="0"/>
              <a:t>, incluso si el rendimiento del sistema mejoró Es posible que se haya agregado más datos de entrenamiento y se haya observado una mejora en la métrica de rendimiento. Sin embargo, ahora algunas clases ahora están subrepresentadas. Los usuarios interesados en las predicciones de esas clases ven una disminución en el rendimiento y se quejan o incluso abandonan su sistema.</a:t>
            </a:r>
          </a:p>
        </p:txBody>
      </p:sp>
      <p:sp>
        <p:nvSpPr>
          <p:cNvPr id="4" name="TextBox 3">
            <a:extLst>
              <a:ext uri="{FF2B5EF4-FFF2-40B4-BE49-F238E27FC236}">
                <a16:creationId xmlns:a16="http://schemas.microsoft.com/office/drawing/2014/main" id="{4E28EA19-8AFA-F21F-CD7F-3A42DFEA942C}"/>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2"/>
                </a:solidFill>
              </a:rPr>
              <a:t>Estar listo para los cambios</a:t>
            </a:r>
          </a:p>
        </p:txBody>
      </p:sp>
      <p:sp>
        <p:nvSpPr>
          <p:cNvPr id="7" name="Footer Placeholder 4">
            <a:extLst>
              <a:ext uri="{FF2B5EF4-FFF2-40B4-BE49-F238E27FC236}">
                <a16:creationId xmlns:a16="http://schemas.microsoft.com/office/drawing/2014/main" id="{5BD59E7B-F0AA-DA18-D5B4-F416ACA47FCF}"/>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269452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Estrategias de implementación</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21304"/>
            <a:ext cx="10895105" cy="4123909"/>
          </a:xfrm>
        </p:spPr>
        <p:txBody>
          <a:bodyPr>
            <a:normAutofit/>
          </a:bodyPr>
          <a:lstStyle/>
          <a:p>
            <a:pPr marL="0" indent="0">
              <a:buNone/>
            </a:pPr>
            <a:r>
              <a:rPr lang="es-ES_tradnl" sz="2000" dirty="0"/>
              <a:t>Los usuarios se acostumbran a ciertos comportamientos inclusive si estos son productos de defectos en el sistema.</a:t>
            </a:r>
          </a:p>
          <a:p>
            <a:pPr marL="0" indent="0">
              <a:buNone/>
            </a:pPr>
            <a:r>
              <a:rPr lang="es-ES_tradnl" sz="2000" dirty="0"/>
              <a:t>Por lo que, si se mejora el modelo, y ahora predice de forma correcta, puede hacer que la forma que el usuario interactuaba con el mismo, ahora los frustre porque no llega a los resultados que antes. </a:t>
            </a:r>
          </a:p>
          <a:p>
            <a:pPr marL="0" indent="0">
              <a:buNone/>
            </a:pPr>
            <a:r>
              <a:rPr lang="es-ES_tradnl" sz="2000" dirty="0"/>
              <a:t>Si se espera que el usuario perciba negativamente algún cambio, hay que darle tiempo para adaptarse. También educar al usuario sobre los cambios y qué esperar del nuevo modelo , se puede introducir los cambios gradualmente. Las formas de desplegado (A/B </a:t>
            </a:r>
            <a:r>
              <a:rPr lang="es-ES_tradnl" sz="2000" dirty="0" err="1"/>
              <a:t>testing</a:t>
            </a:r>
            <a:r>
              <a:rPr lang="es-ES_tradnl" sz="2000" dirty="0"/>
              <a:t>, </a:t>
            </a:r>
            <a:r>
              <a:rPr lang="es-ES_tradnl" sz="2000" dirty="0" err="1"/>
              <a:t>canary</a:t>
            </a:r>
            <a:r>
              <a:rPr lang="es-ES_tradnl" sz="2000" dirty="0"/>
              <a:t>, </a:t>
            </a:r>
            <a:r>
              <a:rPr lang="es-ES_tradnl" sz="2000" dirty="0" err="1"/>
              <a:t>etc</a:t>
            </a:r>
            <a:r>
              <a:rPr lang="es-ES_tradnl" sz="2000" dirty="0"/>
              <a:t>) que vimos ayudan a manejar este aspecto del usuario. </a:t>
            </a:r>
          </a:p>
        </p:txBody>
      </p:sp>
      <p:sp>
        <p:nvSpPr>
          <p:cNvPr id="4" name="TextBox 3">
            <a:extLst>
              <a:ext uri="{FF2B5EF4-FFF2-40B4-BE49-F238E27FC236}">
                <a16:creationId xmlns:a16="http://schemas.microsoft.com/office/drawing/2014/main" id="{4E28EA19-8AFA-F21F-CD7F-3A42DFEA942C}"/>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2"/>
                </a:solidFill>
              </a:rPr>
              <a:t>Estar listo para los cambios</a:t>
            </a:r>
          </a:p>
        </p:txBody>
      </p:sp>
      <p:sp>
        <p:nvSpPr>
          <p:cNvPr id="7" name="Footer Placeholder 4">
            <a:extLst>
              <a:ext uri="{FF2B5EF4-FFF2-40B4-BE49-F238E27FC236}">
                <a16:creationId xmlns:a16="http://schemas.microsoft.com/office/drawing/2014/main" id="{01BF89BC-595B-3C66-9931-004EEE28E776}"/>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76768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Estrategias de implementación</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21304"/>
            <a:ext cx="10895105" cy="4123909"/>
          </a:xfrm>
        </p:spPr>
        <p:txBody>
          <a:bodyPr>
            <a:normAutofit fontScale="92500" lnSpcReduction="10000"/>
          </a:bodyPr>
          <a:lstStyle/>
          <a:p>
            <a:pPr marL="0" indent="0">
              <a:buNone/>
            </a:pPr>
            <a:r>
              <a:rPr lang="es-ES_tradnl" sz="2000" dirty="0"/>
              <a:t>La naturaleza humana es lo que hace que un sistema de software (o cualquier proyecto de ingeniería ) sea una tarea tan difícil. </a:t>
            </a:r>
          </a:p>
          <a:p>
            <a:pPr marL="0" indent="0">
              <a:buNone/>
            </a:pPr>
            <a:r>
              <a:rPr lang="es-ES_tradnl" sz="2000" i="1" dirty="0"/>
              <a:t>Los seres humanos son </a:t>
            </a:r>
            <a:r>
              <a:rPr lang="es-ES_tradnl" sz="2000" i="1" dirty="0">
                <a:solidFill>
                  <a:schemeClr val="accent5"/>
                </a:solidFill>
              </a:rPr>
              <a:t>impredecibles</a:t>
            </a:r>
            <a:r>
              <a:rPr lang="es-ES_tradnl" sz="2000" i="1" dirty="0"/>
              <a:t>, a menudo </a:t>
            </a:r>
            <a:r>
              <a:rPr lang="es-ES_tradnl" sz="2000" i="1" dirty="0">
                <a:solidFill>
                  <a:schemeClr val="accent6"/>
                </a:solidFill>
              </a:rPr>
              <a:t>irracionales</a:t>
            </a:r>
            <a:r>
              <a:rPr lang="es-ES_tradnl" sz="2000" i="1" dirty="0"/>
              <a:t>, </a:t>
            </a:r>
            <a:r>
              <a:rPr lang="es-ES_tradnl" sz="2000" i="1" dirty="0">
                <a:solidFill>
                  <a:srgbClr val="00B050"/>
                </a:solidFill>
              </a:rPr>
              <a:t>inconsistentes</a:t>
            </a:r>
            <a:r>
              <a:rPr lang="es-ES_tradnl" sz="2000" i="1" dirty="0"/>
              <a:t> y tienen </a:t>
            </a:r>
            <a:r>
              <a:rPr lang="es-ES_tradnl" sz="2000" i="1" dirty="0">
                <a:solidFill>
                  <a:schemeClr val="accent2">
                    <a:lumMod val="75000"/>
                  </a:schemeClr>
                </a:solidFill>
              </a:rPr>
              <a:t>expectativas poco claras</a:t>
            </a:r>
            <a:r>
              <a:rPr lang="es-ES_tradnl" sz="2000" i="1" dirty="0"/>
              <a:t>. </a:t>
            </a:r>
          </a:p>
          <a:p>
            <a:pPr marL="0" indent="0">
              <a:buNone/>
            </a:pPr>
            <a:r>
              <a:rPr lang="es-ES_tradnl" sz="2000" dirty="0"/>
              <a:t>Un sistema de software debe anticipar eso, para ello debemos:</a:t>
            </a:r>
          </a:p>
          <a:p>
            <a:r>
              <a:rPr lang="es-ES_tradnl" sz="2000" b="1" dirty="0">
                <a:solidFill>
                  <a:schemeClr val="accent2"/>
                </a:solidFill>
              </a:rPr>
              <a:t>Evitar confusión</a:t>
            </a:r>
            <a:r>
              <a:rPr lang="es-ES_tradnl" sz="2000" dirty="0"/>
              <a:t>: El sistema debe estar diseñado de tal manera que el usuario no se sienta confundido al interactuar con él. El resultado de un modelo debe entregarse </a:t>
            </a:r>
            <a:r>
              <a:rPr lang="es-ES_tradnl" sz="2000" b="1" dirty="0">
                <a:solidFill>
                  <a:srgbClr val="00B050"/>
                </a:solidFill>
              </a:rPr>
              <a:t>de forma intuitiva</a:t>
            </a:r>
            <a:r>
              <a:rPr lang="es-ES_tradnl" sz="2000" dirty="0"/>
              <a:t>, sin asumir que el usuario sabe algo sobre aprendizaje automático. </a:t>
            </a:r>
          </a:p>
          <a:p>
            <a:r>
              <a:rPr lang="es-ES_tradnl" sz="2000" b="1" dirty="0">
                <a:solidFill>
                  <a:schemeClr val="accent2"/>
                </a:solidFill>
              </a:rPr>
              <a:t>Manejar las expectativas</a:t>
            </a:r>
            <a:r>
              <a:rPr lang="es-ES_tradnl" sz="2000" dirty="0"/>
              <a:t>: Algunos usuarios tendrán expectativas demasiado altas. La razón principal de esto es la publicidad. Para llamar la atención, un producto o sistema basado en el aprendizaje automático suele aparecer en los anuncios como inteligente… demasiado inteligente. Lástima que de esto en general se encarga los equipos de marketing 🙃</a:t>
            </a:r>
          </a:p>
        </p:txBody>
      </p:sp>
      <p:sp>
        <p:nvSpPr>
          <p:cNvPr id="4" name="TextBox 3">
            <a:extLst>
              <a:ext uri="{FF2B5EF4-FFF2-40B4-BE49-F238E27FC236}">
                <a16:creationId xmlns:a16="http://schemas.microsoft.com/office/drawing/2014/main" id="{4E28EA19-8AFA-F21F-CD7F-3A42DFEA942C}"/>
              </a:ext>
            </a:extLst>
          </p:cNvPr>
          <p:cNvSpPr txBox="1"/>
          <p:nvPr/>
        </p:nvSpPr>
        <p:spPr>
          <a:xfrm>
            <a:off x="458694" y="1447155"/>
            <a:ext cx="7999506" cy="461665"/>
          </a:xfrm>
          <a:prstGeom prst="rect">
            <a:avLst/>
          </a:prstGeom>
          <a:noFill/>
        </p:spPr>
        <p:txBody>
          <a:bodyPr wrap="square">
            <a:spAutoFit/>
          </a:bodyPr>
          <a:lstStyle/>
          <a:p>
            <a:pPr marL="0" indent="0">
              <a:buNone/>
            </a:pPr>
            <a:r>
              <a:rPr lang="es-ES_tradnl" sz="2400" b="1" dirty="0">
                <a:solidFill>
                  <a:schemeClr val="accent3"/>
                </a:solidFill>
              </a:rPr>
              <a:t>Estar listo para lidiar con la naturaleza humana</a:t>
            </a:r>
          </a:p>
        </p:txBody>
      </p:sp>
      <p:sp>
        <p:nvSpPr>
          <p:cNvPr id="7" name="Footer Placeholder 4">
            <a:extLst>
              <a:ext uri="{FF2B5EF4-FFF2-40B4-BE49-F238E27FC236}">
                <a16:creationId xmlns:a16="http://schemas.microsoft.com/office/drawing/2014/main" id="{E35E49E0-063C-282A-FFE9-7F6CF37D3326}"/>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2348654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Estrategias de implementación</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21304"/>
            <a:ext cx="10895105" cy="4123909"/>
          </a:xfrm>
        </p:spPr>
        <p:txBody>
          <a:bodyPr>
            <a:normAutofit/>
          </a:bodyPr>
          <a:lstStyle/>
          <a:p>
            <a:pPr marL="0" indent="0">
              <a:buNone/>
            </a:pPr>
            <a:r>
              <a:rPr lang="es-ES_tradnl" sz="2000" dirty="0"/>
              <a:t>Un sistema de software debe anticipar eso, para ello debemos:</a:t>
            </a:r>
          </a:p>
          <a:p>
            <a:r>
              <a:rPr lang="es-ES_tradnl" sz="2000" b="1" dirty="0">
                <a:solidFill>
                  <a:schemeClr val="accent2"/>
                </a:solidFill>
              </a:rPr>
              <a:t>Ganar la confianza</a:t>
            </a:r>
            <a:r>
              <a:rPr lang="es-ES_tradnl" sz="2000" dirty="0"/>
              <a:t>: Algunos usuarios desconfiarán de cualquier sistema si saben que contiene algo de inteligencia. La razón principal de esa desconfianza es la experiencia pasada. Un usuario experimentado con sistemas inteligentes probablemente realizará varias pruebas sencillas de las capacidades del sistema. Si el sistema falla, el usuario no confiará en él. </a:t>
            </a:r>
          </a:p>
          <a:p>
            <a:r>
              <a:rPr lang="es-ES_tradnl" sz="2000" b="1" dirty="0">
                <a:solidFill>
                  <a:schemeClr val="accent2"/>
                </a:solidFill>
              </a:rPr>
              <a:t>Manejar la fatiga del usuario: </a:t>
            </a:r>
            <a:r>
              <a:rPr lang="es-ES_tradnl" sz="2000" dirty="0"/>
              <a:t>La fatiga del usuario puede ser otra razón por la que haya una disminución del interés en un sistema. Es importante evitar de que el sistema no interrumpa excesivamente la experiencia del usuario con recomendaciones o solicitudes de aprobación. Evitar mostrar todo lo que tiene que mostrar de una sola vez. Siempre que sea posible, dejar que el usuario manifieste explícitamente su interés.</a:t>
            </a:r>
          </a:p>
        </p:txBody>
      </p:sp>
      <p:sp>
        <p:nvSpPr>
          <p:cNvPr id="4" name="TextBox 3">
            <a:extLst>
              <a:ext uri="{FF2B5EF4-FFF2-40B4-BE49-F238E27FC236}">
                <a16:creationId xmlns:a16="http://schemas.microsoft.com/office/drawing/2014/main" id="{4E28EA19-8AFA-F21F-CD7F-3A42DFEA942C}"/>
              </a:ext>
            </a:extLst>
          </p:cNvPr>
          <p:cNvSpPr txBox="1"/>
          <p:nvPr/>
        </p:nvSpPr>
        <p:spPr>
          <a:xfrm>
            <a:off x="458694" y="1447155"/>
            <a:ext cx="7999506" cy="461665"/>
          </a:xfrm>
          <a:prstGeom prst="rect">
            <a:avLst/>
          </a:prstGeom>
          <a:noFill/>
        </p:spPr>
        <p:txBody>
          <a:bodyPr wrap="square">
            <a:spAutoFit/>
          </a:bodyPr>
          <a:lstStyle/>
          <a:p>
            <a:pPr marL="0" indent="0">
              <a:buNone/>
            </a:pPr>
            <a:r>
              <a:rPr lang="es-ES_tradnl" sz="2400" b="1" dirty="0">
                <a:solidFill>
                  <a:schemeClr val="accent3"/>
                </a:solidFill>
              </a:rPr>
              <a:t>Estar listo para lidiar con la naturaleza humana</a:t>
            </a:r>
          </a:p>
        </p:txBody>
      </p:sp>
      <p:sp>
        <p:nvSpPr>
          <p:cNvPr id="7" name="Footer Placeholder 4">
            <a:extLst>
              <a:ext uri="{FF2B5EF4-FFF2-40B4-BE49-F238E27FC236}">
                <a16:creationId xmlns:a16="http://schemas.microsoft.com/office/drawing/2014/main" id="{1611A9D4-0B94-47D5-7000-DB8467757962}"/>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7154516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Estrategias de implementación</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21304"/>
            <a:ext cx="10895105" cy="4123909"/>
          </a:xfrm>
        </p:spPr>
        <p:txBody>
          <a:bodyPr>
            <a:normAutofit/>
          </a:bodyPr>
          <a:lstStyle/>
          <a:p>
            <a:pPr marL="0" indent="0">
              <a:buNone/>
            </a:pPr>
            <a:r>
              <a:rPr lang="es-ES_tradnl" sz="2000" dirty="0"/>
              <a:t>Un sistema de software debe anticipar eso, para ello debemos:</a:t>
            </a:r>
          </a:p>
          <a:p>
            <a:r>
              <a:rPr lang="es-ES_tradnl" sz="2000" b="1" dirty="0">
                <a:solidFill>
                  <a:schemeClr val="accent2"/>
                </a:solidFill>
              </a:rPr>
              <a:t>Ganar la confianza</a:t>
            </a:r>
            <a:r>
              <a:rPr lang="es-ES_tradnl" sz="2000" dirty="0"/>
              <a:t>: Algunos usuarios desconfiarán de cualquier sistema si saben que contiene algo de inteligencia. La razón principal de esa desconfianza es la experiencia pasada. Un usuario experimentado con sistemas inteligentes probablemente realizará varias pruebas sencillas de las capacidades del sistema. Si el sistema falla, el usuario no confiará en él. </a:t>
            </a:r>
          </a:p>
          <a:p>
            <a:r>
              <a:rPr lang="es-ES_tradnl" sz="2000" b="1" dirty="0">
                <a:solidFill>
                  <a:schemeClr val="accent2"/>
                </a:solidFill>
              </a:rPr>
              <a:t>Manejar la fatiga del usuario: </a:t>
            </a:r>
            <a:r>
              <a:rPr lang="es-ES_tradnl" sz="2000" dirty="0"/>
              <a:t>La fatiga del usuario puede ser otra razón por la que haya una disminución del interés en un sistema. Es importante evitar de que el sistema no interrumpa excesivamente la experiencia del usuario con recomendaciones o solicitudes de aprobación. Evitar mostrar todo lo que tiene que mostrar de una sola vez. Siempre que sea posible, dejar que el usuario manifieste explícitamente su interés.</a:t>
            </a:r>
          </a:p>
        </p:txBody>
      </p:sp>
      <p:sp>
        <p:nvSpPr>
          <p:cNvPr id="4" name="TextBox 3">
            <a:extLst>
              <a:ext uri="{FF2B5EF4-FFF2-40B4-BE49-F238E27FC236}">
                <a16:creationId xmlns:a16="http://schemas.microsoft.com/office/drawing/2014/main" id="{4E28EA19-8AFA-F21F-CD7F-3A42DFEA942C}"/>
              </a:ext>
            </a:extLst>
          </p:cNvPr>
          <p:cNvSpPr txBox="1"/>
          <p:nvPr/>
        </p:nvSpPr>
        <p:spPr>
          <a:xfrm>
            <a:off x="458694" y="1447155"/>
            <a:ext cx="7999506" cy="461665"/>
          </a:xfrm>
          <a:prstGeom prst="rect">
            <a:avLst/>
          </a:prstGeom>
          <a:noFill/>
        </p:spPr>
        <p:txBody>
          <a:bodyPr wrap="square">
            <a:spAutoFit/>
          </a:bodyPr>
          <a:lstStyle/>
          <a:p>
            <a:pPr marL="0" indent="0">
              <a:buNone/>
            </a:pPr>
            <a:r>
              <a:rPr lang="es-ES_tradnl" sz="2400" b="1" dirty="0">
                <a:solidFill>
                  <a:schemeClr val="accent3"/>
                </a:solidFill>
              </a:rPr>
              <a:t>Estar listo para lidiar con la naturaleza humana</a:t>
            </a:r>
          </a:p>
        </p:txBody>
      </p:sp>
      <p:pic>
        <p:nvPicPr>
          <p:cNvPr id="10" name="Picture 9" descr="A paper clip with eyes on a yellow paper&#10;&#10;Description automatically generated">
            <a:extLst>
              <a:ext uri="{FF2B5EF4-FFF2-40B4-BE49-F238E27FC236}">
                <a16:creationId xmlns:a16="http://schemas.microsoft.com/office/drawing/2014/main" id="{C873ADA3-1957-18CA-927D-339D69399AAE}"/>
              </a:ext>
            </a:extLst>
          </p:cNvPr>
          <p:cNvPicPr>
            <a:picLocks noChangeAspect="1"/>
          </p:cNvPicPr>
          <p:nvPr/>
        </p:nvPicPr>
        <p:blipFill rotWithShape="1">
          <a:blip r:embed="rId3"/>
          <a:srcRect l="23530" t="6353" r="23039" b="7137"/>
          <a:stretch/>
        </p:blipFill>
        <p:spPr>
          <a:xfrm>
            <a:off x="3924300" y="2341176"/>
            <a:ext cx="4152900" cy="3939768"/>
          </a:xfrm>
          <a:prstGeom prst="rect">
            <a:avLst/>
          </a:prstGeom>
        </p:spPr>
      </p:pic>
      <p:sp>
        <p:nvSpPr>
          <p:cNvPr id="7" name="Footer Placeholder 4">
            <a:extLst>
              <a:ext uri="{FF2B5EF4-FFF2-40B4-BE49-F238E27FC236}">
                <a16:creationId xmlns:a16="http://schemas.microsoft.com/office/drawing/2014/main" id="{56980267-2E27-5574-9A5F-5324F730CE8B}"/>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4171133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Estrategias de implementación</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2021304"/>
            <a:ext cx="7264241" cy="4123909"/>
          </a:xfrm>
        </p:spPr>
        <p:txBody>
          <a:bodyPr>
            <a:normAutofit/>
          </a:bodyPr>
          <a:lstStyle/>
          <a:p>
            <a:pPr marL="0" indent="0">
              <a:buNone/>
            </a:pPr>
            <a:r>
              <a:rPr lang="es-ES_tradnl" sz="2000" b="1" dirty="0">
                <a:solidFill>
                  <a:schemeClr val="accent2"/>
                </a:solidFill>
              </a:rPr>
              <a:t>Evitar el factor </a:t>
            </a:r>
            <a:r>
              <a:rPr lang="es-ES_tradnl" sz="2000" b="1" dirty="0" err="1">
                <a:solidFill>
                  <a:schemeClr val="accent2"/>
                </a:solidFill>
              </a:rPr>
              <a:t>creepy</a:t>
            </a:r>
            <a:r>
              <a:rPr lang="es-ES_tradnl" sz="2000" b="1" dirty="0">
                <a:solidFill>
                  <a:schemeClr val="accent2"/>
                </a:solidFill>
              </a:rPr>
              <a:t>:</a:t>
            </a:r>
          </a:p>
          <a:p>
            <a:pPr marL="0" indent="0">
              <a:buNone/>
            </a:pPr>
            <a:r>
              <a:rPr lang="es-ES_tradnl" sz="2000" dirty="0"/>
              <a:t>A veces nos puede pasar al revés, el usuario percibe la capacidad predictiva del modelo como demasiado alta. El usuario se </a:t>
            </a:r>
            <a:r>
              <a:rPr lang="es-ES_tradnl" sz="2000" b="1" dirty="0">
                <a:solidFill>
                  <a:srgbClr val="00B050"/>
                </a:solidFill>
              </a:rPr>
              <a:t>siente incómodo</a:t>
            </a:r>
            <a:r>
              <a:rPr lang="es-ES_tradnl" sz="2000" dirty="0"/>
              <a:t>, especialmente cuando una predicción se refiere a detalles muy privados. Es importante que el sistema no se sienta como un </a:t>
            </a:r>
            <a:r>
              <a:rPr lang="es-ES_tradnl" sz="2000" b="1" dirty="0">
                <a:solidFill>
                  <a:srgbClr val="0070C0"/>
                </a:solidFill>
              </a:rPr>
              <a:t>Gran Hermano </a:t>
            </a:r>
            <a:r>
              <a:rPr lang="es-ES_tradnl" sz="2000" dirty="0"/>
              <a:t>y no asuma demasiadas responsabilidades.</a:t>
            </a:r>
          </a:p>
        </p:txBody>
      </p:sp>
      <p:sp>
        <p:nvSpPr>
          <p:cNvPr id="4" name="TextBox 3">
            <a:extLst>
              <a:ext uri="{FF2B5EF4-FFF2-40B4-BE49-F238E27FC236}">
                <a16:creationId xmlns:a16="http://schemas.microsoft.com/office/drawing/2014/main" id="{4E28EA19-8AFA-F21F-CD7F-3A42DFEA942C}"/>
              </a:ext>
            </a:extLst>
          </p:cNvPr>
          <p:cNvSpPr txBox="1"/>
          <p:nvPr/>
        </p:nvSpPr>
        <p:spPr>
          <a:xfrm>
            <a:off x="458694" y="1447155"/>
            <a:ext cx="7999506" cy="461665"/>
          </a:xfrm>
          <a:prstGeom prst="rect">
            <a:avLst/>
          </a:prstGeom>
          <a:noFill/>
        </p:spPr>
        <p:txBody>
          <a:bodyPr wrap="square">
            <a:spAutoFit/>
          </a:bodyPr>
          <a:lstStyle/>
          <a:p>
            <a:pPr marL="0" indent="0">
              <a:buNone/>
            </a:pPr>
            <a:r>
              <a:rPr lang="es-ES_tradnl" sz="2400" b="1" dirty="0">
                <a:solidFill>
                  <a:schemeClr val="accent3"/>
                </a:solidFill>
              </a:rPr>
              <a:t>Estar listo para lidiar con la naturaleza humana</a:t>
            </a:r>
          </a:p>
        </p:txBody>
      </p:sp>
      <p:pic>
        <p:nvPicPr>
          <p:cNvPr id="8" name="Graphic 7" descr="Woman with solid fill">
            <a:extLst>
              <a:ext uri="{FF2B5EF4-FFF2-40B4-BE49-F238E27FC236}">
                <a16:creationId xmlns:a16="http://schemas.microsoft.com/office/drawing/2014/main" id="{AD586ABF-031A-E23D-272D-0B8341A4253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637681" y="2796327"/>
            <a:ext cx="914400" cy="914400"/>
          </a:xfrm>
          <a:prstGeom prst="rect">
            <a:avLst/>
          </a:prstGeom>
        </p:spPr>
      </p:pic>
      <p:pic>
        <p:nvPicPr>
          <p:cNvPr id="11" name="Graphic 10" descr="Smart Phone with solid fill">
            <a:extLst>
              <a:ext uri="{FF2B5EF4-FFF2-40B4-BE49-F238E27FC236}">
                <a16:creationId xmlns:a16="http://schemas.microsoft.com/office/drawing/2014/main" id="{A5BD7DCC-D0E3-955F-84AC-56A3FFEB33B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972675" y="2952006"/>
            <a:ext cx="603042" cy="603042"/>
          </a:xfrm>
          <a:prstGeom prst="rect">
            <a:avLst/>
          </a:prstGeom>
        </p:spPr>
      </p:pic>
      <p:sp>
        <p:nvSpPr>
          <p:cNvPr id="12" name="Cloud Callout 11">
            <a:extLst>
              <a:ext uri="{FF2B5EF4-FFF2-40B4-BE49-F238E27FC236}">
                <a16:creationId xmlns:a16="http://schemas.microsoft.com/office/drawing/2014/main" id="{D5BA8BA1-2121-AF4E-C5B5-D7B3430B26D5}"/>
              </a:ext>
            </a:extLst>
          </p:cNvPr>
          <p:cNvSpPr/>
          <p:nvPr/>
        </p:nvSpPr>
        <p:spPr>
          <a:xfrm flipH="1">
            <a:off x="8181975" y="1651416"/>
            <a:ext cx="1217706" cy="968271"/>
          </a:xfrm>
          <a:prstGeom prst="cloudCallou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4" name="Graphic 13" descr="Hot dog with solid fill">
            <a:extLst>
              <a:ext uri="{FF2B5EF4-FFF2-40B4-BE49-F238E27FC236}">
                <a16:creationId xmlns:a16="http://schemas.microsoft.com/office/drawing/2014/main" id="{FD0654E6-678B-5ECF-D192-46B1FE32FE2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496645" y="1822679"/>
            <a:ext cx="625743" cy="625743"/>
          </a:xfrm>
          <a:prstGeom prst="rect">
            <a:avLst/>
          </a:prstGeom>
        </p:spPr>
      </p:pic>
      <p:pic>
        <p:nvPicPr>
          <p:cNvPr id="15" name="Graphic 14" descr="Woman with solid fill">
            <a:extLst>
              <a:ext uri="{FF2B5EF4-FFF2-40B4-BE49-F238E27FC236}">
                <a16:creationId xmlns:a16="http://schemas.microsoft.com/office/drawing/2014/main" id="{DBF22642-2EB1-B3C6-0210-79F7503DB9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99236" y="5085533"/>
            <a:ext cx="914400" cy="914400"/>
          </a:xfrm>
          <a:prstGeom prst="rect">
            <a:avLst/>
          </a:prstGeom>
        </p:spPr>
      </p:pic>
      <p:pic>
        <p:nvPicPr>
          <p:cNvPr id="16" name="Graphic 15" descr="Smart Phone with solid fill">
            <a:extLst>
              <a:ext uri="{FF2B5EF4-FFF2-40B4-BE49-F238E27FC236}">
                <a16:creationId xmlns:a16="http://schemas.microsoft.com/office/drawing/2014/main" id="{A30B7542-BED4-B83D-60B0-E5BDB6CA8F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934230" y="5241212"/>
            <a:ext cx="603042" cy="603042"/>
          </a:xfrm>
          <a:prstGeom prst="rect">
            <a:avLst/>
          </a:prstGeom>
        </p:spPr>
      </p:pic>
      <p:sp>
        <p:nvSpPr>
          <p:cNvPr id="17" name="Cloud Callout 16">
            <a:extLst>
              <a:ext uri="{FF2B5EF4-FFF2-40B4-BE49-F238E27FC236}">
                <a16:creationId xmlns:a16="http://schemas.microsoft.com/office/drawing/2014/main" id="{49DCFBBD-2292-9B63-A816-DA7467252EFF}"/>
              </a:ext>
            </a:extLst>
          </p:cNvPr>
          <p:cNvSpPr/>
          <p:nvPr/>
        </p:nvSpPr>
        <p:spPr>
          <a:xfrm flipH="1">
            <a:off x="8143530" y="3940622"/>
            <a:ext cx="1217706" cy="968271"/>
          </a:xfrm>
          <a:prstGeom prst="cloudCallou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Oval Callout 18">
            <a:extLst>
              <a:ext uri="{FF2B5EF4-FFF2-40B4-BE49-F238E27FC236}">
                <a16:creationId xmlns:a16="http://schemas.microsoft.com/office/drawing/2014/main" id="{BB585C6E-3B69-DB2F-0019-01677FA727F0}"/>
              </a:ext>
            </a:extLst>
          </p:cNvPr>
          <p:cNvSpPr/>
          <p:nvPr/>
        </p:nvSpPr>
        <p:spPr>
          <a:xfrm>
            <a:off x="9675906" y="4059193"/>
            <a:ext cx="2219325" cy="973648"/>
          </a:xfrm>
          <a:prstGeom prst="wedgeEllipseCallout">
            <a:avLst/>
          </a:prstGeom>
          <a:solidFill>
            <a:schemeClr val="bg1"/>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solidFill>
                  <a:schemeClr val="tx1"/>
                </a:solidFill>
              </a:rPr>
              <a:t>Compre panchos Manolo, los mejores panchos</a:t>
            </a:r>
          </a:p>
        </p:txBody>
      </p:sp>
      <p:sp>
        <p:nvSpPr>
          <p:cNvPr id="20" name="TextBox 19">
            <a:extLst>
              <a:ext uri="{FF2B5EF4-FFF2-40B4-BE49-F238E27FC236}">
                <a16:creationId xmlns:a16="http://schemas.microsoft.com/office/drawing/2014/main" id="{AC87B86F-A17D-2662-8126-9BBF997516AE}"/>
              </a:ext>
            </a:extLst>
          </p:cNvPr>
          <p:cNvSpPr txBox="1"/>
          <p:nvPr/>
        </p:nvSpPr>
        <p:spPr>
          <a:xfrm>
            <a:off x="8499846" y="4187836"/>
            <a:ext cx="595035" cy="584775"/>
          </a:xfrm>
          <a:prstGeom prst="rect">
            <a:avLst/>
          </a:prstGeom>
          <a:noFill/>
        </p:spPr>
        <p:txBody>
          <a:bodyPr wrap="none" rtlCol="0">
            <a:spAutoFit/>
          </a:bodyPr>
          <a:lstStyle/>
          <a:p>
            <a:r>
              <a:rPr lang="es-ES_tradnl" sz="3200" dirty="0"/>
              <a:t>😱</a:t>
            </a:r>
            <a:endParaRPr lang="es-ES_tradnl" dirty="0"/>
          </a:p>
        </p:txBody>
      </p:sp>
      <p:sp>
        <p:nvSpPr>
          <p:cNvPr id="7" name="Footer Placeholder 4">
            <a:extLst>
              <a:ext uri="{FF2B5EF4-FFF2-40B4-BE49-F238E27FC236}">
                <a16:creationId xmlns:a16="http://schemas.microsoft.com/office/drawing/2014/main" id="{3D5168B0-A43C-CD92-531F-DBC3CF16A895}"/>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4058119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Repaso de la clase anterior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832115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Ejemplo de servicios de modelos</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20</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3816EBCD-93AD-6158-F7AE-05CB95B41DB5}"/>
              </a:ext>
            </a:extLst>
          </p:cNvPr>
          <p:cNvSpPr txBox="1">
            <a:spLocks/>
          </p:cNvSpPr>
          <p:nvPr/>
        </p:nvSpPr>
        <p:spPr>
          <a:xfrm>
            <a:off x="611094" y="6413889"/>
            <a:ext cx="832115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2800725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Ejemplo de servicio de modelos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Por último, vamos a ver ejemplos de servicios de Aprendizaje Automático. La idea es estudiarlos desde sus requerimientos técnicos a como se implementó…</a:t>
            </a:r>
            <a:endParaRPr lang="es-ES_tradnl" sz="2400" dirty="0"/>
          </a:p>
        </p:txBody>
      </p:sp>
      <p:sp>
        <p:nvSpPr>
          <p:cNvPr id="4" name="Footer Placeholder 4">
            <a:extLst>
              <a:ext uri="{FF2B5EF4-FFF2-40B4-BE49-F238E27FC236}">
                <a16:creationId xmlns:a16="http://schemas.microsoft.com/office/drawing/2014/main" id="{37B81C4A-C744-00B1-3F76-0D06144D0DAD}"/>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2417538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Problema de </a:t>
            </a:r>
            <a:r>
              <a:rPr lang="es-ES_tradnl" sz="5200" dirty="0" err="1">
                <a:solidFill>
                  <a:srgbClr val="FFFFFF"/>
                </a:solidFill>
              </a:rPr>
              <a:t>forecasting</a:t>
            </a:r>
            <a:r>
              <a:rPr lang="es-ES_tradnl" sz="5200" dirty="0">
                <a:solidFill>
                  <a:srgbClr val="FFFFFF"/>
                </a:solidFill>
              </a:rPr>
              <a:t> 1</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22</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306BDCBB-7057-3AC7-B9B1-2A4974A60770}"/>
              </a:ext>
            </a:extLst>
          </p:cNvPr>
          <p:cNvSpPr txBox="1">
            <a:spLocks/>
          </p:cNvSpPr>
          <p:nvPr/>
        </p:nvSpPr>
        <p:spPr>
          <a:xfrm>
            <a:off x="611094" y="6413889"/>
            <a:ext cx="832115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1660223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Un equipo de Datos se le ha asignado la tarea de proporcionar pronósticos de artículos a nivel de tiendas individuales en un negocio minorista. </a:t>
            </a:r>
          </a:p>
          <a:p>
            <a:pPr marL="0" indent="0">
              <a:buNone/>
            </a:pPr>
            <a:r>
              <a:rPr lang="es-ES_tradnl" sz="2000" dirty="0"/>
              <a:t>Los usuarios comerciales tienen los siguientes requisitos:</a:t>
            </a:r>
          </a:p>
          <a:p>
            <a:r>
              <a:rPr lang="es-ES_tradnl" sz="2000" dirty="0"/>
              <a:t>Los pronósticos deben presentarse y ser accesibles a través de un panel de control basado en la web.</a:t>
            </a:r>
          </a:p>
          <a:p>
            <a:r>
              <a:rPr lang="es-ES_tradnl" sz="2000" dirty="0"/>
              <a:t>El usuario debería poder solicitar predicciones actualizadas si fuera necesario.</a:t>
            </a:r>
          </a:p>
          <a:p>
            <a:r>
              <a:rPr lang="es-ES_tradnl" sz="2000" dirty="0"/>
              <a:t>Las predicciones deben realizarse a nivel de tiendas individuales.</a:t>
            </a:r>
          </a:p>
          <a:p>
            <a:r>
              <a:rPr lang="es-ES_tradnl" sz="2000" dirty="0"/>
              <a:t>Los usuarios estarán interesados en sus propias regiones/tiendas y no se preocuparán por las tendencias globales.</a:t>
            </a:r>
          </a:p>
          <a:p>
            <a:r>
              <a:rPr lang="es-ES_tradnl" sz="2000" dirty="0"/>
              <a:t>El número de solicitudes de pronósticos actualizados en cualquier sesión será pequeño.</a:t>
            </a:r>
            <a:endParaRPr lang="es-ES_tradnl" sz="2400" dirty="0"/>
          </a:p>
        </p:txBody>
      </p:sp>
      <p:sp>
        <p:nvSpPr>
          <p:cNvPr id="4" name="Footer Placeholder 4">
            <a:extLst>
              <a:ext uri="{FF2B5EF4-FFF2-40B4-BE49-F238E27FC236}">
                <a16:creationId xmlns:a16="http://schemas.microsoft.com/office/drawing/2014/main" id="{0306084C-F36C-5EDC-18D7-415ECA08E6F6}"/>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1263648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Dado estos requerimientos, se crean historias de usuarios, que se puede introducir en un servicio de gestión de proyectos. Menciónenos algunas:</a:t>
            </a:r>
          </a:p>
          <a:p>
            <a:r>
              <a:rPr lang="es-ES_tradnl" sz="2000" i="1" dirty="0">
                <a:solidFill>
                  <a:schemeClr val="accent2"/>
                </a:solidFill>
              </a:rPr>
              <a:t>Historia de usuario 1: </a:t>
            </a:r>
            <a:r>
              <a:rPr lang="es-ES_tradnl" sz="2000" dirty="0"/>
              <a:t>Como planificador de logística, quiero iniciar sesión en un panel por la mañana y poder ver las previsiones de demanda de artículos a nivel de tienda para los próximos días.</a:t>
            </a:r>
          </a:p>
          <a:p>
            <a:r>
              <a:rPr lang="es-ES_tradnl" sz="2000" i="1" dirty="0">
                <a:solidFill>
                  <a:schemeClr val="accent2"/>
                </a:solidFill>
              </a:rPr>
              <a:t>Historia de usuario 2: </a:t>
            </a:r>
            <a:r>
              <a:rPr lang="es-ES_tradnl" sz="2000" dirty="0"/>
              <a:t>Como planificador de logística, quiero poder solicitar una actualización de mi pronóstico si veo que está desactualizado. Quiero que el nuevo pronóstico aparezca en un tiempo razonable.</a:t>
            </a:r>
          </a:p>
          <a:p>
            <a:r>
              <a:rPr lang="es-ES_tradnl" sz="2000" i="1" dirty="0">
                <a:solidFill>
                  <a:schemeClr val="accent2"/>
                </a:solidFill>
              </a:rPr>
              <a:t>Historia de usuario 3: </a:t>
            </a:r>
            <a:r>
              <a:rPr lang="es-ES_tradnl" sz="2000" dirty="0"/>
              <a:t>Como planificador de logística, quiero poder filtrar pronósticos basados en tiendas específicas.</a:t>
            </a:r>
          </a:p>
        </p:txBody>
      </p:sp>
      <p:sp>
        <p:nvSpPr>
          <p:cNvPr id="4" name="Footer Placeholder 4">
            <a:extLst>
              <a:ext uri="{FF2B5EF4-FFF2-40B4-BE49-F238E27FC236}">
                <a16:creationId xmlns:a16="http://schemas.microsoft.com/office/drawing/2014/main" id="{C59F291C-3B07-5FCD-F70E-EB8366AE2281}"/>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5312757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De estas historias, podemos empezar a obtener información técnica:</a:t>
            </a:r>
          </a:p>
        </p:txBody>
      </p:sp>
      <p:graphicFrame>
        <p:nvGraphicFramePr>
          <p:cNvPr id="4" name="Table 3">
            <a:extLst>
              <a:ext uri="{FF2B5EF4-FFF2-40B4-BE49-F238E27FC236}">
                <a16:creationId xmlns:a16="http://schemas.microsoft.com/office/drawing/2014/main" id="{D6677791-7C86-D616-1E75-38BCB431398A}"/>
              </a:ext>
            </a:extLst>
          </p:cNvPr>
          <p:cNvGraphicFramePr>
            <a:graphicFrameLocks noGrp="1"/>
          </p:cNvGraphicFramePr>
          <p:nvPr>
            <p:extLst>
              <p:ext uri="{D42A27DB-BD31-4B8C-83A1-F6EECF244321}">
                <p14:modId xmlns:p14="http://schemas.microsoft.com/office/powerpoint/2010/main" val="1492067943"/>
              </p:ext>
            </p:extLst>
          </p:nvPr>
        </p:nvGraphicFramePr>
        <p:xfrm>
          <a:off x="542925" y="2208214"/>
          <a:ext cx="10877550" cy="3937000"/>
        </p:xfrm>
        <a:graphic>
          <a:graphicData uri="http://schemas.openxmlformats.org/drawingml/2006/table">
            <a:tbl>
              <a:tblPr firstRow="1" bandRow="1">
                <a:tableStyleId>{5C22544A-7EE6-4342-B048-85BDC9FD1C3A}</a:tableStyleId>
              </a:tblPr>
              <a:tblGrid>
                <a:gridCol w="2428875">
                  <a:extLst>
                    <a:ext uri="{9D8B030D-6E8A-4147-A177-3AD203B41FA5}">
                      <a16:colId xmlns:a16="http://schemas.microsoft.com/office/drawing/2014/main" val="3461619089"/>
                    </a:ext>
                  </a:extLst>
                </a:gridCol>
                <a:gridCol w="4822825">
                  <a:extLst>
                    <a:ext uri="{9D8B030D-6E8A-4147-A177-3AD203B41FA5}">
                      <a16:colId xmlns:a16="http://schemas.microsoft.com/office/drawing/2014/main" val="1585459770"/>
                    </a:ext>
                  </a:extLst>
                </a:gridCol>
                <a:gridCol w="3625850">
                  <a:extLst>
                    <a:ext uri="{9D8B030D-6E8A-4147-A177-3AD203B41FA5}">
                      <a16:colId xmlns:a16="http://schemas.microsoft.com/office/drawing/2014/main" val="2112315087"/>
                    </a:ext>
                  </a:extLst>
                </a:gridCol>
              </a:tblGrid>
              <a:tr h="370840">
                <a:tc>
                  <a:txBody>
                    <a:bodyPr/>
                    <a:lstStyle/>
                    <a:p>
                      <a:r>
                        <a:rPr lang="es-ES_tradnl" dirty="0"/>
                        <a:t>Historia de usuario</a:t>
                      </a:r>
                    </a:p>
                  </a:txBody>
                  <a:tcPr/>
                </a:tc>
                <a:tc>
                  <a:txBody>
                    <a:bodyPr/>
                    <a:lstStyle/>
                    <a:p>
                      <a:r>
                        <a:rPr lang="es-ES_tradnl" dirty="0"/>
                        <a:t>Detalles</a:t>
                      </a:r>
                    </a:p>
                  </a:txBody>
                  <a:tcPr/>
                </a:tc>
                <a:tc>
                  <a:txBody>
                    <a:bodyPr/>
                    <a:lstStyle/>
                    <a:p>
                      <a:r>
                        <a:rPr lang="es-ES_tradnl" dirty="0"/>
                        <a:t>Requerimientos técnicos</a:t>
                      </a:r>
                    </a:p>
                  </a:txBody>
                  <a:tcPr/>
                </a:tc>
                <a:extLst>
                  <a:ext uri="{0D108BD9-81ED-4DB2-BD59-A6C34878D82A}">
                    <a16:rowId xmlns:a16="http://schemas.microsoft.com/office/drawing/2014/main" val="836071195"/>
                  </a:ext>
                </a:extLst>
              </a:tr>
              <a:tr h="370840">
                <a:tc>
                  <a:txBody>
                    <a:bodyPr/>
                    <a:lstStyle/>
                    <a:p>
                      <a:r>
                        <a:rPr lang="es-ES_tradnl" dirty="0"/>
                        <a:t>1</a:t>
                      </a:r>
                    </a:p>
                  </a:txBody>
                  <a:tcPr/>
                </a:tc>
                <a:tc>
                  <a:txBody>
                    <a:bodyPr/>
                    <a:lstStyle/>
                    <a:p>
                      <a:r>
                        <a:rPr lang="es-ES_tradnl" i="1" dirty="0"/>
                        <a:t>Como planificador de logística, quiero iniciar sesión en un panel por la mañana y poder ver las previsiones de demanda de artículos a nivel de tienda para los próximos días.</a:t>
                      </a:r>
                    </a:p>
                  </a:txBody>
                  <a:tcPr/>
                </a:tc>
                <a:tc>
                  <a:txBody>
                    <a:bodyPr/>
                    <a:lstStyle/>
                    <a:p>
                      <a:r>
                        <a:rPr lang="es-ES_tradnl" dirty="0"/>
                        <a:t>Target = Demanda de producto</a:t>
                      </a:r>
                    </a:p>
                    <a:p>
                      <a:r>
                        <a:rPr lang="es-ES_tradnl" dirty="0"/>
                        <a:t>Horizonte de predicción = 1 a 7 días. </a:t>
                      </a:r>
                    </a:p>
                    <a:p>
                      <a:r>
                        <a:rPr lang="es-ES_tradnl" dirty="0"/>
                        <a:t>Interfaz con un </a:t>
                      </a:r>
                      <a:r>
                        <a:rPr lang="es-ES_tradnl" dirty="0" err="1"/>
                        <a:t>dashboard</a:t>
                      </a:r>
                      <a:endParaRPr lang="es-ES_tradnl" dirty="0"/>
                    </a:p>
                  </a:txBody>
                  <a:tcPr/>
                </a:tc>
                <a:extLst>
                  <a:ext uri="{0D108BD9-81ED-4DB2-BD59-A6C34878D82A}">
                    <a16:rowId xmlns:a16="http://schemas.microsoft.com/office/drawing/2014/main" val="1008576025"/>
                  </a:ext>
                </a:extLst>
              </a:tr>
              <a:tr h="370840">
                <a:tc>
                  <a:txBody>
                    <a:bodyPr/>
                    <a:lstStyle/>
                    <a:p>
                      <a:r>
                        <a:rPr lang="es-ES_tradnl" dirty="0"/>
                        <a:t>2</a:t>
                      </a:r>
                    </a:p>
                  </a:txBody>
                  <a:tcPr/>
                </a:tc>
                <a:tc>
                  <a:txBody>
                    <a:bodyPr/>
                    <a:lstStyle/>
                    <a:p>
                      <a:r>
                        <a:rPr lang="es-ES_tradnl" i="1" dirty="0"/>
                        <a:t>Como planificador de logística, quiero poder solicitar una actualización de mi pronóstico si veo que está desactualizado. Quiero que el nuevo pronóstico aparezca en un tiempo razonable.</a:t>
                      </a:r>
                    </a:p>
                  </a:txBody>
                  <a:tcPr/>
                </a:tc>
                <a:tc>
                  <a:txBody>
                    <a:bodyPr/>
                    <a:lstStyle/>
                    <a:p>
                      <a:r>
                        <a:rPr lang="es-ES_tradnl" dirty="0"/>
                        <a:t>Re-entrenamiento liviano</a:t>
                      </a:r>
                    </a:p>
                    <a:p>
                      <a:endParaRPr lang="es-ES_tradnl" dirty="0"/>
                    </a:p>
                    <a:p>
                      <a:r>
                        <a:rPr lang="es-ES_tradnl" dirty="0"/>
                        <a:t>¿Modelo por tienda?</a:t>
                      </a:r>
                    </a:p>
                  </a:txBody>
                  <a:tcPr/>
                </a:tc>
                <a:extLst>
                  <a:ext uri="{0D108BD9-81ED-4DB2-BD59-A6C34878D82A}">
                    <a16:rowId xmlns:a16="http://schemas.microsoft.com/office/drawing/2014/main" val="1689746965"/>
                  </a:ext>
                </a:extLst>
              </a:tr>
              <a:tr h="370840">
                <a:tc>
                  <a:txBody>
                    <a:bodyPr/>
                    <a:lstStyle/>
                    <a:p>
                      <a:r>
                        <a:rPr lang="es-ES_tradnl" dirty="0"/>
                        <a:t>3</a:t>
                      </a:r>
                    </a:p>
                  </a:txBody>
                  <a:tcPr/>
                </a:tc>
                <a:tc>
                  <a:txBody>
                    <a:bodyPr/>
                    <a:lstStyle/>
                    <a:p>
                      <a:r>
                        <a:rPr lang="es-ES_tradnl" i="1" dirty="0"/>
                        <a:t>Como planificador de logística, quiero poder filtrar pronósticos basados en tiendas específicas.</a:t>
                      </a:r>
                    </a:p>
                  </a:txBody>
                  <a:tcPr/>
                </a:tc>
                <a:tc>
                  <a:txBody>
                    <a:bodyPr/>
                    <a:lstStyle/>
                    <a:p>
                      <a:r>
                        <a:rPr lang="es-ES_tradnl" dirty="0"/>
                        <a:t>Modelo por tienda</a:t>
                      </a:r>
                    </a:p>
                  </a:txBody>
                  <a:tcPr/>
                </a:tc>
                <a:extLst>
                  <a:ext uri="{0D108BD9-81ED-4DB2-BD59-A6C34878D82A}">
                    <a16:rowId xmlns:a16="http://schemas.microsoft.com/office/drawing/2014/main" val="2667287133"/>
                  </a:ext>
                </a:extLst>
              </a:tr>
            </a:tbl>
          </a:graphicData>
        </a:graphic>
      </p:graphicFrame>
      <p:sp>
        <p:nvSpPr>
          <p:cNvPr id="7" name="Footer Placeholder 4">
            <a:extLst>
              <a:ext uri="{FF2B5EF4-FFF2-40B4-BE49-F238E27FC236}">
                <a16:creationId xmlns:a16="http://schemas.microsoft.com/office/drawing/2014/main" id="{9FB89401-7F62-6BCD-831A-FE89706CFC46}"/>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1676821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fontScale="92500"/>
          </a:bodyPr>
          <a:lstStyle/>
          <a:p>
            <a:pPr marL="0" indent="0">
              <a:buNone/>
            </a:pPr>
            <a:r>
              <a:rPr lang="es-ES_tradnl" sz="2000" dirty="0"/>
              <a:t>Entender los requerimientos nos dan el </a:t>
            </a:r>
            <a:r>
              <a:rPr lang="es-ES_tradnl" sz="2000" b="1" dirty="0">
                <a:solidFill>
                  <a:srgbClr val="0070C0"/>
                </a:solidFill>
              </a:rPr>
              <a:t>que</a:t>
            </a:r>
            <a:r>
              <a:rPr lang="es-ES_tradnl" sz="2000" dirty="0"/>
              <a:t>, pero no el </a:t>
            </a:r>
            <a:r>
              <a:rPr lang="es-ES_tradnl" sz="2000" b="1" dirty="0">
                <a:solidFill>
                  <a:srgbClr val="00B050"/>
                </a:solidFill>
              </a:rPr>
              <a:t>cómo</a:t>
            </a:r>
            <a:r>
              <a:rPr lang="es-ES_tradnl" sz="2000" dirty="0"/>
              <a:t>. Para desarrollar el </a:t>
            </a:r>
            <a:r>
              <a:rPr lang="es-ES_tradnl" sz="2000" b="1" dirty="0">
                <a:solidFill>
                  <a:srgbClr val="00B050"/>
                </a:solidFill>
              </a:rPr>
              <a:t>cómo</a:t>
            </a:r>
            <a:r>
              <a:rPr lang="es-ES_tradnl" sz="2000" dirty="0"/>
              <a:t>, vamos a usar las herramientas que vimos en esta materia y en la carrera.</a:t>
            </a:r>
          </a:p>
          <a:p>
            <a:pPr marL="0" indent="0">
              <a:buNone/>
            </a:pPr>
            <a:r>
              <a:rPr lang="es-ES_tradnl" sz="2000" dirty="0"/>
              <a:t>Primero, debemos confirmar en qué tipo de despliegue deberíamos trabajar. Dado que necesitamos solicitudes dinámicas, tiene sentido que sigamos el </a:t>
            </a:r>
            <a:r>
              <a:rPr lang="es-ES_tradnl" sz="2000" b="1" dirty="0">
                <a:solidFill>
                  <a:schemeClr val="accent1"/>
                </a:solidFill>
              </a:rPr>
              <a:t>despliegue on-line usando microservicios</a:t>
            </a:r>
            <a:r>
              <a:rPr lang="es-ES_tradnl" sz="2000" dirty="0"/>
              <a:t>.</a:t>
            </a:r>
          </a:p>
          <a:p>
            <a:pPr marL="0" indent="0">
              <a:buNone/>
            </a:pPr>
            <a:r>
              <a:rPr lang="es-ES_tradnl" sz="2000" dirty="0"/>
              <a:t>Además, dado que tenemos modelos individuales por tienda, debemos planificar tener un </a:t>
            </a:r>
            <a:r>
              <a:rPr lang="es-ES_tradnl" sz="2000" b="1" dirty="0">
                <a:solidFill>
                  <a:schemeClr val="accent1"/>
                </a:solidFill>
              </a:rPr>
              <a:t>almacenaje de modelos</a:t>
            </a:r>
            <a:r>
              <a:rPr lang="es-ES_tradnl" sz="2000" dirty="0"/>
              <a:t>. </a:t>
            </a:r>
          </a:p>
          <a:p>
            <a:pPr marL="0" indent="0">
              <a:buNone/>
            </a:pPr>
            <a:r>
              <a:rPr lang="es-ES_tradnl" sz="2000" dirty="0"/>
              <a:t>El servicio debe tener como objetivo obtener el modelo correcto del almacén y realizar la inferencia solicitada. El servicio debe tener </a:t>
            </a:r>
            <a:r>
              <a:rPr lang="es-ES_tradnl" sz="2000" b="1" dirty="0">
                <a:solidFill>
                  <a:schemeClr val="accent1"/>
                </a:solidFill>
              </a:rPr>
              <a:t>interfaz de comunicación </a:t>
            </a:r>
            <a:r>
              <a:rPr lang="es-ES_tradnl" sz="2000" dirty="0"/>
              <a:t>con el </a:t>
            </a:r>
            <a:r>
              <a:rPr lang="es-ES_tradnl" sz="2000" dirty="0" err="1"/>
              <a:t>dashboard</a:t>
            </a:r>
            <a:r>
              <a:rPr lang="es-ES_tradnl" sz="2000" dirty="0"/>
              <a:t> y el almacenaje de modelos.</a:t>
            </a:r>
          </a:p>
          <a:p>
            <a:pPr marL="0" indent="0">
              <a:buNone/>
            </a:pPr>
            <a:r>
              <a:rPr lang="es-ES_tradnl" sz="2000" dirty="0"/>
              <a:t>Además, dado que un usuario puede querer trabajar con algunas combinaciones de tiendas en cualquier sesión y tal vez alternar entre los pronósticos de estas, debemos </a:t>
            </a:r>
            <a:r>
              <a:rPr lang="es-ES_tradnl" sz="2000" b="1" dirty="0">
                <a:solidFill>
                  <a:schemeClr val="accent1"/>
                </a:solidFill>
              </a:rPr>
              <a:t>proporcionar un mecanismo para hacerlo que sea eficaz</a:t>
            </a:r>
            <a:r>
              <a:rPr lang="es-ES_tradnl" sz="2000" dirty="0"/>
              <a:t>.</a:t>
            </a:r>
          </a:p>
        </p:txBody>
      </p:sp>
      <p:sp>
        <p:nvSpPr>
          <p:cNvPr id="7" name="Footer Placeholder 4">
            <a:extLst>
              <a:ext uri="{FF2B5EF4-FFF2-40B4-BE49-F238E27FC236}">
                <a16:creationId xmlns:a16="http://schemas.microsoft.com/office/drawing/2014/main" id="{0AD9F017-A1C1-A221-7FCA-04E79B7383AB}"/>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972230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Del escenario también se observa claramente que podemos fácilmente tener un </a:t>
            </a:r>
            <a:r>
              <a:rPr lang="es-ES_tradnl" sz="2000" b="1" dirty="0">
                <a:solidFill>
                  <a:schemeClr val="accent1"/>
                </a:solidFill>
              </a:rPr>
              <a:t>volumen muy alto de solicitudes de predicciones</a:t>
            </a:r>
            <a:r>
              <a:rPr lang="es-ES_tradnl" sz="2000" dirty="0"/>
              <a:t>, pero una </a:t>
            </a:r>
            <a:r>
              <a:rPr lang="es-ES_tradnl" sz="2000" b="1" dirty="0">
                <a:solidFill>
                  <a:schemeClr val="accent1"/>
                </a:solidFill>
              </a:rPr>
              <a:t>menor solicitud de re-entrenamiento </a:t>
            </a:r>
            <a:r>
              <a:rPr lang="es-ES_tradnl" sz="2000" dirty="0"/>
              <a:t>de modelos. </a:t>
            </a:r>
          </a:p>
          <a:p>
            <a:pPr marL="0" indent="0">
              <a:buNone/>
            </a:pPr>
            <a:r>
              <a:rPr lang="es-ES_tradnl" sz="2000" dirty="0"/>
              <a:t>De los requisitos también podemos deducir que el sistema de entrenamiento no tiene que activarse necesariamente mediante el control de cambio de distribución, sino mediante </a:t>
            </a:r>
            <a:r>
              <a:rPr lang="es-ES_tradnl" sz="2000" b="1" dirty="0">
                <a:solidFill>
                  <a:schemeClr val="accent1"/>
                </a:solidFill>
              </a:rPr>
              <a:t>solicitudes dinámicas del usuario</a:t>
            </a:r>
            <a:r>
              <a:rPr lang="es-ES_tradnl" sz="2000" dirty="0"/>
              <a:t>. Hay que determinar un sistema que evite el re-entrenamiento innecesario. Por ejemplo, si cuatro usuarios inician sesión y buscan la misma combinación de región/tienda/artículo y todos solicitan un reentrenamiento, no es necesario entrenar 4 veces lo mismo.</a:t>
            </a:r>
          </a:p>
          <a:p>
            <a:pPr marL="0" indent="0">
              <a:buNone/>
            </a:pPr>
            <a:endParaRPr lang="es-ES_tradnl" sz="2000" dirty="0"/>
          </a:p>
        </p:txBody>
      </p:sp>
      <p:sp>
        <p:nvSpPr>
          <p:cNvPr id="4" name="Footer Placeholder 4">
            <a:extLst>
              <a:ext uri="{FF2B5EF4-FFF2-40B4-BE49-F238E27FC236}">
                <a16:creationId xmlns:a16="http://schemas.microsoft.com/office/drawing/2014/main" id="{EA0F9ADA-1CB8-8316-218A-FE05207AD0FF}"/>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6868679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De establecer los cómo, podemos llegar a este diagrama de bloques:</a:t>
            </a:r>
          </a:p>
          <a:p>
            <a:pPr marL="0" indent="0">
              <a:buNone/>
            </a:pPr>
            <a:endParaRPr lang="es-ES_tradnl" sz="2000" dirty="0"/>
          </a:p>
        </p:txBody>
      </p:sp>
      <p:sp>
        <p:nvSpPr>
          <p:cNvPr id="4" name="Rounded Rectangle 3">
            <a:extLst>
              <a:ext uri="{FF2B5EF4-FFF2-40B4-BE49-F238E27FC236}">
                <a16:creationId xmlns:a16="http://schemas.microsoft.com/office/drawing/2014/main" id="{50C3B71C-8B05-A6A8-7D31-FA1336D00462}"/>
              </a:ext>
            </a:extLst>
          </p:cNvPr>
          <p:cNvSpPr/>
          <p:nvPr/>
        </p:nvSpPr>
        <p:spPr>
          <a:xfrm>
            <a:off x="1257300" y="2666207"/>
            <a:ext cx="1543050" cy="2409825"/>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pic>
        <p:nvPicPr>
          <p:cNvPr id="8" name="Graphic 7" descr="Gauge with solid fill">
            <a:extLst>
              <a:ext uri="{FF2B5EF4-FFF2-40B4-BE49-F238E27FC236}">
                <a16:creationId xmlns:a16="http://schemas.microsoft.com/office/drawing/2014/main" id="{4BC41FA3-1533-38B1-07AA-6AB2B80D0B2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71625" y="2835038"/>
            <a:ext cx="914400" cy="914400"/>
          </a:xfrm>
          <a:prstGeom prst="rect">
            <a:avLst/>
          </a:prstGeom>
        </p:spPr>
      </p:pic>
      <p:pic>
        <p:nvPicPr>
          <p:cNvPr id="10" name="Graphic 9" descr="Laptop with solid fill">
            <a:extLst>
              <a:ext uri="{FF2B5EF4-FFF2-40B4-BE49-F238E27FC236}">
                <a16:creationId xmlns:a16="http://schemas.microsoft.com/office/drawing/2014/main" id="{15BE2D36-FD61-49EA-D298-541117DA401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554816" y="3918269"/>
            <a:ext cx="914400" cy="914400"/>
          </a:xfrm>
          <a:prstGeom prst="rect">
            <a:avLst/>
          </a:prstGeom>
        </p:spPr>
      </p:pic>
      <p:sp>
        <p:nvSpPr>
          <p:cNvPr id="11" name="TextBox 10">
            <a:extLst>
              <a:ext uri="{FF2B5EF4-FFF2-40B4-BE49-F238E27FC236}">
                <a16:creationId xmlns:a16="http://schemas.microsoft.com/office/drawing/2014/main" id="{272378CD-801D-4B38-AE0C-F3BAB6ABD680}"/>
              </a:ext>
            </a:extLst>
          </p:cNvPr>
          <p:cNvSpPr txBox="1"/>
          <p:nvPr/>
        </p:nvSpPr>
        <p:spPr>
          <a:xfrm>
            <a:off x="1349472" y="5104129"/>
            <a:ext cx="1358705" cy="369332"/>
          </a:xfrm>
          <a:prstGeom prst="rect">
            <a:avLst/>
          </a:prstGeom>
          <a:noFill/>
        </p:spPr>
        <p:txBody>
          <a:bodyPr wrap="none" rtlCol="0">
            <a:spAutoFit/>
          </a:bodyPr>
          <a:lstStyle/>
          <a:p>
            <a:r>
              <a:rPr lang="es-ES_tradnl" dirty="0" err="1"/>
              <a:t>Dashboard</a:t>
            </a:r>
            <a:endParaRPr lang="es-ES_tradnl" dirty="0"/>
          </a:p>
        </p:txBody>
      </p:sp>
      <p:sp>
        <p:nvSpPr>
          <p:cNvPr id="12" name="Rounded Rectangle 11">
            <a:extLst>
              <a:ext uri="{FF2B5EF4-FFF2-40B4-BE49-F238E27FC236}">
                <a16:creationId xmlns:a16="http://schemas.microsoft.com/office/drawing/2014/main" id="{8D58A442-32DA-97B1-855F-9C88739BAA79}"/>
              </a:ext>
            </a:extLst>
          </p:cNvPr>
          <p:cNvSpPr/>
          <p:nvPr/>
        </p:nvSpPr>
        <p:spPr>
          <a:xfrm>
            <a:off x="4857003" y="2666207"/>
            <a:ext cx="2076450" cy="9144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Manejo de entrenamiento</a:t>
            </a:r>
          </a:p>
        </p:txBody>
      </p:sp>
      <p:sp>
        <p:nvSpPr>
          <p:cNvPr id="13" name="Rounded Rectangle 12">
            <a:extLst>
              <a:ext uri="{FF2B5EF4-FFF2-40B4-BE49-F238E27FC236}">
                <a16:creationId xmlns:a16="http://schemas.microsoft.com/office/drawing/2014/main" id="{D629A644-0CEC-DD86-977C-603CB275A680}"/>
              </a:ext>
            </a:extLst>
          </p:cNvPr>
          <p:cNvSpPr/>
          <p:nvPr/>
        </p:nvSpPr>
        <p:spPr>
          <a:xfrm>
            <a:off x="4857003" y="4161632"/>
            <a:ext cx="2076450" cy="9144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Manejo de </a:t>
            </a:r>
            <a:r>
              <a:rPr lang="es-ES_tradnl" dirty="0" err="1"/>
              <a:t>forecasting</a:t>
            </a:r>
            <a:endParaRPr lang="es-ES_tradnl" dirty="0"/>
          </a:p>
        </p:txBody>
      </p:sp>
      <p:sp>
        <p:nvSpPr>
          <p:cNvPr id="14" name="Rounded Rectangle 13">
            <a:extLst>
              <a:ext uri="{FF2B5EF4-FFF2-40B4-BE49-F238E27FC236}">
                <a16:creationId xmlns:a16="http://schemas.microsoft.com/office/drawing/2014/main" id="{6F64ED72-AE72-9F2A-B22B-585A7B6F44BE}"/>
              </a:ext>
            </a:extLst>
          </p:cNvPr>
          <p:cNvSpPr/>
          <p:nvPr/>
        </p:nvSpPr>
        <p:spPr>
          <a:xfrm>
            <a:off x="8990106" y="2666207"/>
            <a:ext cx="2076450"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Pipeline de entrenamiento</a:t>
            </a:r>
          </a:p>
        </p:txBody>
      </p:sp>
      <p:sp>
        <p:nvSpPr>
          <p:cNvPr id="15" name="Rounded Rectangle 14">
            <a:extLst>
              <a:ext uri="{FF2B5EF4-FFF2-40B4-BE49-F238E27FC236}">
                <a16:creationId xmlns:a16="http://schemas.microsoft.com/office/drawing/2014/main" id="{D65A71AA-C308-7D37-D1BB-63C92FD2F745}"/>
              </a:ext>
            </a:extLst>
          </p:cNvPr>
          <p:cNvSpPr/>
          <p:nvPr/>
        </p:nvSpPr>
        <p:spPr>
          <a:xfrm>
            <a:off x="8990106" y="4161632"/>
            <a:ext cx="2076450"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Servicio de </a:t>
            </a:r>
            <a:r>
              <a:rPr lang="es-ES_tradnl" dirty="0" err="1"/>
              <a:t>forecasting</a:t>
            </a:r>
            <a:endParaRPr lang="es-ES_tradnl" dirty="0"/>
          </a:p>
        </p:txBody>
      </p:sp>
      <p:cxnSp>
        <p:nvCxnSpPr>
          <p:cNvPr id="17" name="Straight Arrow Connector 16">
            <a:extLst>
              <a:ext uri="{FF2B5EF4-FFF2-40B4-BE49-F238E27FC236}">
                <a16:creationId xmlns:a16="http://schemas.microsoft.com/office/drawing/2014/main" id="{4BAE10ED-DAD3-77BF-FDD1-66F0C64EE714}"/>
              </a:ext>
            </a:extLst>
          </p:cNvPr>
          <p:cNvCxnSpPr>
            <a:cxnSpLocks/>
            <a:endCxn id="12" idx="1"/>
          </p:cNvCxnSpPr>
          <p:nvPr/>
        </p:nvCxnSpPr>
        <p:spPr>
          <a:xfrm>
            <a:off x="3598956" y="3123407"/>
            <a:ext cx="125804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291D185-E17C-9810-E2BA-D8FC33677695}"/>
              </a:ext>
            </a:extLst>
          </p:cNvPr>
          <p:cNvCxnSpPr>
            <a:cxnSpLocks/>
            <a:endCxn id="13" idx="1"/>
          </p:cNvCxnSpPr>
          <p:nvPr/>
        </p:nvCxnSpPr>
        <p:spPr>
          <a:xfrm>
            <a:off x="3598956" y="4618832"/>
            <a:ext cx="125804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4BD5ABB-936A-0166-6476-99E0C3757140}"/>
              </a:ext>
            </a:extLst>
          </p:cNvPr>
          <p:cNvCxnSpPr>
            <a:cxnSpLocks/>
            <a:endCxn id="4" idx="3"/>
          </p:cNvCxnSpPr>
          <p:nvPr/>
        </p:nvCxnSpPr>
        <p:spPr>
          <a:xfrm flipH="1">
            <a:off x="2800350" y="3871120"/>
            <a:ext cx="7986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F06BFD3-9CD0-0BDB-280F-C974BD464CD4}"/>
              </a:ext>
            </a:extLst>
          </p:cNvPr>
          <p:cNvCxnSpPr/>
          <p:nvPr/>
        </p:nvCxnSpPr>
        <p:spPr>
          <a:xfrm flipV="1">
            <a:off x="3598956" y="3123407"/>
            <a:ext cx="0" cy="149542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F263602C-F917-AC19-1A64-618F2737C23F}"/>
              </a:ext>
            </a:extLst>
          </p:cNvPr>
          <p:cNvCxnSpPr>
            <a:cxnSpLocks/>
            <a:stCxn id="12" idx="3"/>
            <a:endCxn id="14" idx="1"/>
          </p:cNvCxnSpPr>
          <p:nvPr/>
        </p:nvCxnSpPr>
        <p:spPr>
          <a:xfrm>
            <a:off x="6933453" y="3123407"/>
            <a:ext cx="2056653" cy="0"/>
          </a:xfrm>
          <a:prstGeom prst="straightConnector1">
            <a:avLst/>
          </a:prstGeom>
          <a:ln w="28575">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19E55DB3-2758-E8F4-99BA-409B7C1F4F9E}"/>
              </a:ext>
            </a:extLst>
          </p:cNvPr>
          <p:cNvCxnSpPr>
            <a:cxnSpLocks/>
          </p:cNvCxnSpPr>
          <p:nvPr/>
        </p:nvCxnSpPr>
        <p:spPr>
          <a:xfrm>
            <a:off x="6933453" y="4618832"/>
            <a:ext cx="2056653" cy="0"/>
          </a:xfrm>
          <a:prstGeom prst="straightConnector1">
            <a:avLst/>
          </a:prstGeom>
          <a:ln w="28575">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E56186BB-FAA6-B3E0-E9E9-29C5E12DE722}"/>
              </a:ext>
            </a:extLst>
          </p:cNvPr>
          <p:cNvSpPr txBox="1"/>
          <p:nvPr/>
        </p:nvSpPr>
        <p:spPr>
          <a:xfrm>
            <a:off x="2927564" y="2492806"/>
            <a:ext cx="1929439" cy="584775"/>
          </a:xfrm>
          <a:prstGeom prst="rect">
            <a:avLst/>
          </a:prstGeom>
          <a:noFill/>
        </p:spPr>
        <p:txBody>
          <a:bodyPr wrap="none" rtlCol="0">
            <a:spAutoFit/>
          </a:bodyPr>
          <a:lstStyle/>
          <a:p>
            <a:r>
              <a:rPr lang="es-ES_tradnl" sz="1600" dirty="0" err="1"/>
              <a:t>Request</a:t>
            </a:r>
            <a:r>
              <a:rPr lang="es-ES_tradnl" sz="1600" dirty="0"/>
              <a:t> actualizar </a:t>
            </a:r>
          </a:p>
          <a:p>
            <a:r>
              <a:rPr lang="es-ES_tradnl" sz="1600" dirty="0"/>
              <a:t>el modelo</a:t>
            </a:r>
          </a:p>
        </p:txBody>
      </p:sp>
      <p:sp>
        <p:nvSpPr>
          <p:cNvPr id="32" name="TextBox 31">
            <a:extLst>
              <a:ext uri="{FF2B5EF4-FFF2-40B4-BE49-F238E27FC236}">
                <a16:creationId xmlns:a16="http://schemas.microsoft.com/office/drawing/2014/main" id="{9B54787A-396B-D138-A7B6-B41491197961}"/>
              </a:ext>
            </a:extLst>
          </p:cNvPr>
          <p:cNvSpPr txBox="1"/>
          <p:nvPr/>
        </p:nvSpPr>
        <p:spPr>
          <a:xfrm>
            <a:off x="2876681" y="4703931"/>
            <a:ext cx="1996252" cy="338554"/>
          </a:xfrm>
          <a:prstGeom prst="rect">
            <a:avLst/>
          </a:prstGeom>
          <a:noFill/>
        </p:spPr>
        <p:txBody>
          <a:bodyPr wrap="none" rtlCol="0">
            <a:spAutoFit/>
          </a:bodyPr>
          <a:lstStyle/>
          <a:p>
            <a:r>
              <a:rPr lang="es-ES_tradnl" sz="1600" dirty="0" err="1"/>
              <a:t>Request</a:t>
            </a:r>
            <a:r>
              <a:rPr lang="es-ES_tradnl" sz="1600" dirty="0"/>
              <a:t> predicción</a:t>
            </a:r>
          </a:p>
        </p:txBody>
      </p:sp>
      <p:sp>
        <p:nvSpPr>
          <p:cNvPr id="33" name="TextBox 32">
            <a:extLst>
              <a:ext uri="{FF2B5EF4-FFF2-40B4-BE49-F238E27FC236}">
                <a16:creationId xmlns:a16="http://schemas.microsoft.com/office/drawing/2014/main" id="{DC12B1A3-9F85-0AFF-08CC-A14F4F704D5D}"/>
              </a:ext>
            </a:extLst>
          </p:cNvPr>
          <p:cNvSpPr txBox="1"/>
          <p:nvPr/>
        </p:nvSpPr>
        <p:spPr>
          <a:xfrm>
            <a:off x="6913656" y="2340834"/>
            <a:ext cx="2623410" cy="584775"/>
          </a:xfrm>
          <a:prstGeom prst="rect">
            <a:avLst/>
          </a:prstGeom>
          <a:noFill/>
        </p:spPr>
        <p:txBody>
          <a:bodyPr wrap="none" rtlCol="0">
            <a:spAutoFit/>
          </a:bodyPr>
          <a:lstStyle/>
          <a:p>
            <a:r>
              <a:rPr lang="es-ES_tradnl" sz="1600" dirty="0"/>
              <a:t>Ejecutar re-entrenamiento</a:t>
            </a:r>
          </a:p>
          <a:p>
            <a:r>
              <a:rPr lang="es-ES_tradnl" sz="1600" dirty="0"/>
              <a:t>Si es necesario</a:t>
            </a:r>
          </a:p>
        </p:txBody>
      </p:sp>
      <p:sp>
        <p:nvSpPr>
          <p:cNvPr id="34" name="TextBox 33">
            <a:extLst>
              <a:ext uri="{FF2B5EF4-FFF2-40B4-BE49-F238E27FC236}">
                <a16:creationId xmlns:a16="http://schemas.microsoft.com/office/drawing/2014/main" id="{B66B32E7-C2AB-A01C-3A98-81A5CE75578F}"/>
              </a:ext>
            </a:extLst>
          </p:cNvPr>
          <p:cNvSpPr txBox="1"/>
          <p:nvPr/>
        </p:nvSpPr>
        <p:spPr>
          <a:xfrm>
            <a:off x="6933453" y="4208791"/>
            <a:ext cx="2034018" cy="338554"/>
          </a:xfrm>
          <a:prstGeom prst="rect">
            <a:avLst/>
          </a:prstGeom>
          <a:noFill/>
        </p:spPr>
        <p:txBody>
          <a:bodyPr wrap="none" rtlCol="0">
            <a:spAutoFit/>
          </a:bodyPr>
          <a:lstStyle/>
          <a:p>
            <a:r>
              <a:rPr lang="es-ES_tradnl" sz="1600" dirty="0"/>
              <a:t>Obtener predicción</a:t>
            </a:r>
          </a:p>
        </p:txBody>
      </p:sp>
      <p:sp>
        <p:nvSpPr>
          <p:cNvPr id="7" name="Footer Placeholder 4">
            <a:extLst>
              <a:ext uri="{FF2B5EF4-FFF2-40B4-BE49-F238E27FC236}">
                <a16:creationId xmlns:a16="http://schemas.microsoft.com/office/drawing/2014/main" id="{2B6FB56E-1223-BE2C-C5E5-11C7CF318284}"/>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2196240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Veamos algunas tecnologías del modelo:</a:t>
            </a:r>
          </a:p>
          <a:p>
            <a:pPr marL="0" indent="0">
              <a:buNone/>
            </a:pPr>
            <a:endParaRPr lang="es-ES_tradnl" sz="2000" dirty="0"/>
          </a:p>
        </p:txBody>
      </p:sp>
      <p:graphicFrame>
        <p:nvGraphicFramePr>
          <p:cNvPr id="4" name="Table 3">
            <a:extLst>
              <a:ext uri="{FF2B5EF4-FFF2-40B4-BE49-F238E27FC236}">
                <a16:creationId xmlns:a16="http://schemas.microsoft.com/office/drawing/2014/main" id="{DB82903B-C5A1-9FE2-9B33-AC18BDE0137B}"/>
              </a:ext>
            </a:extLst>
          </p:cNvPr>
          <p:cNvGraphicFramePr>
            <a:graphicFrameLocks noGrp="1"/>
          </p:cNvGraphicFramePr>
          <p:nvPr>
            <p:extLst>
              <p:ext uri="{D42A27DB-BD31-4B8C-83A1-F6EECF244321}">
                <p14:modId xmlns:p14="http://schemas.microsoft.com/office/powerpoint/2010/main" val="2438441344"/>
              </p:ext>
            </p:extLst>
          </p:nvPr>
        </p:nvGraphicFramePr>
        <p:xfrm>
          <a:off x="557211" y="2069624"/>
          <a:ext cx="11077575" cy="4211320"/>
        </p:xfrm>
        <a:graphic>
          <a:graphicData uri="http://schemas.openxmlformats.org/drawingml/2006/table">
            <a:tbl>
              <a:tblPr firstRow="1" bandRow="1">
                <a:tableStyleId>{5C22544A-7EE6-4342-B048-85BDC9FD1C3A}</a:tableStyleId>
              </a:tblPr>
              <a:tblGrid>
                <a:gridCol w="2143124">
                  <a:extLst>
                    <a:ext uri="{9D8B030D-6E8A-4147-A177-3AD203B41FA5}">
                      <a16:colId xmlns:a16="http://schemas.microsoft.com/office/drawing/2014/main" val="1775612796"/>
                    </a:ext>
                  </a:extLst>
                </a:gridCol>
                <a:gridCol w="4905375">
                  <a:extLst>
                    <a:ext uri="{9D8B030D-6E8A-4147-A177-3AD203B41FA5}">
                      <a16:colId xmlns:a16="http://schemas.microsoft.com/office/drawing/2014/main" val="3430097623"/>
                    </a:ext>
                  </a:extLst>
                </a:gridCol>
                <a:gridCol w="4029076">
                  <a:extLst>
                    <a:ext uri="{9D8B030D-6E8A-4147-A177-3AD203B41FA5}">
                      <a16:colId xmlns:a16="http://schemas.microsoft.com/office/drawing/2014/main" val="589520783"/>
                    </a:ext>
                  </a:extLst>
                </a:gridCol>
              </a:tblGrid>
              <a:tr h="370840">
                <a:tc>
                  <a:txBody>
                    <a:bodyPr/>
                    <a:lstStyle/>
                    <a:p>
                      <a:r>
                        <a:rPr lang="es-ES_tradnl" dirty="0"/>
                        <a:t>Tool/</a:t>
                      </a:r>
                      <a:r>
                        <a:rPr lang="es-ES_tradnl" dirty="0" err="1"/>
                        <a:t>framework</a:t>
                      </a:r>
                      <a:endParaRPr lang="es-ES_tradnl" dirty="0"/>
                    </a:p>
                  </a:txBody>
                  <a:tcPr/>
                </a:tc>
                <a:tc>
                  <a:txBody>
                    <a:bodyPr/>
                    <a:lstStyle/>
                    <a:p>
                      <a:r>
                        <a:rPr lang="es-ES_tradnl" dirty="0"/>
                        <a:t>Pros</a:t>
                      </a:r>
                    </a:p>
                  </a:txBody>
                  <a:tcPr/>
                </a:tc>
                <a:tc>
                  <a:txBody>
                    <a:bodyPr/>
                    <a:lstStyle/>
                    <a:p>
                      <a:r>
                        <a:rPr lang="es-ES_tradnl" dirty="0" err="1"/>
                        <a:t>Cons</a:t>
                      </a:r>
                      <a:endParaRPr lang="es-ES_tradnl" dirty="0"/>
                    </a:p>
                  </a:txBody>
                  <a:tcPr/>
                </a:tc>
                <a:extLst>
                  <a:ext uri="{0D108BD9-81ED-4DB2-BD59-A6C34878D82A}">
                    <a16:rowId xmlns:a16="http://schemas.microsoft.com/office/drawing/2014/main" val="368845052"/>
                  </a:ext>
                </a:extLst>
              </a:tr>
              <a:tr h="370840">
                <a:tc>
                  <a:txBody>
                    <a:bodyPr/>
                    <a:lstStyle/>
                    <a:p>
                      <a:r>
                        <a:rPr lang="es-ES_tradnl" b="1" dirty="0" err="1"/>
                        <a:t>Sklearn</a:t>
                      </a:r>
                      <a:endParaRPr lang="es-ES_tradnl" b="1" dirty="0"/>
                    </a:p>
                  </a:txBody>
                  <a:tcPr/>
                </a:tc>
                <a:tc>
                  <a:txBody>
                    <a:bodyPr/>
                    <a:lstStyle/>
                    <a:p>
                      <a:r>
                        <a:rPr lang="es-ES_tradnl" dirty="0"/>
                        <a:t>Muy conocida por data </a:t>
                      </a:r>
                      <a:r>
                        <a:rPr lang="es-ES_tradnl" dirty="0" err="1"/>
                        <a:t>scientist</a:t>
                      </a:r>
                      <a:endParaRPr lang="es-ES_tradnl" dirty="0"/>
                    </a:p>
                    <a:p>
                      <a:r>
                        <a:rPr lang="es-ES_tradnl" dirty="0"/>
                        <a:t>Sintaxis sencilla</a:t>
                      </a:r>
                    </a:p>
                    <a:p>
                      <a:r>
                        <a:rPr lang="es-ES_tradnl" dirty="0"/>
                        <a:t>Gran comunidad</a:t>
                      </a:r>
                    </a:p>
                    <a:p>
                      <a:r>
                        <a:rPr lang="es-ES_tradnl" dirty="0"/>
                        <a:t>Buen soporte de pipeline y </a:t>
                      </a:r>
                      <a:r>
                        <a:rPr lang="es-ES_tradnl" dirty="0" err="1"/>
                        <a:t>feature</a:t>
                      </a:r>
                      <a:r>
                        <a:rPr lang="es-ES_tradnl" dirty="0"/>
                        <a:t> </a:t>
                      </a:r>
                      <a:r>
                        <a:rPr lang="es-ES_tradnl" dirty="0" err="1"/>
                        <a:t>engineering</a:t>
                      </a:r>
                      <a:endParaRPr lang="es-ES_tradnl" dirty="0"/>
                    </a:p>
                  </a:txBody>
                  <a:tcPr/>
                </a:tc>
                <a:tc>
                  <a:txBody>
                    <a:bodyPr/>
                    <a:lstStyle/>
                    <a:p>
                      <a:r>
                        <a:rPr lang="es-ES_tradnl" dirty="0"/>
                        <a:t>No tiene soporte nativo a series de tiempo</a:t>
                      </a:r>
                    </a:p>
                    <a:p>
                      <a:r>
                        <a:rPr lang="es-ES_tradnl" dirty="0"/>
                        <a:t>Mas trabajo y entendimiento por el equipo de ingeniero/</a:t>
                      </a:r>
                      <a:r>
                        <a:rPr lang="es-ES_tradnl" dirty="0" err="1"/>
                        <a:t>scientist</a:t>
                      </a:r>
                      <a:endParaRPr lang="es-ES_tradnl" dirty="0"/>
                    </a:p>
                  </a:txBody>
                  <a:tcPr/>
                </a:tc>
                <a:extLst>
                  <a:ext uri="{0D108BD9-81ED-4DB2-BD59-A6C34878D82A}">
                    <a16:rowId xmlns:a16="http://schemas.microsoft.com/office/drawing/2014/main" val="1922058354"/>
                  </a:ext>
                </a:extLst>
              </a:tr>
              <a:tr h="370840">
                <a:tc>
                  <a:txBody>
                    <a:bodyPr/>
                    <a:lstStyle/>
                    <a:p>
                      <a:r>
                        <a:rPr lang="es-ES_tradnl" b="1" dirty="0" err="1"/>
                        <a:t>Prophet</a:t>
                      </a:r>
                      <a:endParaRPr lang="es-ES_tradnl" b="1" dirty="0"/>
                    </a:p>
                  </a:txBody>
                  <a:tcPr/>
                </a:tc>
                <a:tc>
                  <a:txBody>
                    <a:bodyPr/>
                    <a:lstStyle/>
                    <a:p>
                      <a:r>
                        <a:rPr lang="es-ES_tradnl" dirty="0"/>
                        <a:t>Puramente enfocado en </a:t>
                      </a:r>
                      <a:r>
                        <a:rPr lang="es-ES_tradnl" dirty="0" err="1"/>
                        <a:t>forecasting</a:t>
                      </a:r>
                      <a:endParaRPr lang="es-ES_tradnl" dirty="0"/>
                    </a:p>
                    <a:p>
                      <a:r>
                        <a:rPr lang="es-ES_tradnl" dirty="0"/>
                        <a:t>Capacidad de optimización de </a:t>
                      </a:r>
                      <a:r>
                        <a:rPr lang="es-ES_tradnl" dirty="0" err="1"/>
                        <a:t>hiperparametros</a:t>
                      </a:r>
                      <a:r>
                        <a:rPr lang="es-ES_tradnl" dirty="0"/>
                        <a:t> </a:t>
                      </a:r>
                    </a:p>
                    <a:p>
                      <a:r>
                        <a:rPr lang="es-ES_tradnl" dirty="0"/>
                        <a:t>Provee una función fácil de usar</a:t>
                      </a:r>
                    </a:p>
                    <a:p>
                      <a:r>
                        <a:rPr lang="es-ES_tradnl" dirty="0"/>
                        <a:t>Provee intervalos de confianza</a:t>
                      </a:r>
                    </a:p>
                  </a:txBody>
                  <a:tcPr/>
                </a:tc>
                <a:tc>
                  <a:txBody>
                    <a:bodyPr/>
                    <a:lstStyle/>
                    <a:p>
                      <a:r>
                        <a:rPr lang="es-ES_tradnl" dirty="0"/>
                        <a:t>No es tan popular como </a:t>
                      </a:r>
                      <a:r>
                        <a:rPr lang="es-ES_tradnl" dirty="0" err="1"/>
                        <a:t>sklearn</a:t>
                      </a:r>
                      <a:endParaRPr lang="es-ES_tradnl" dirty="0"/>
                    </a:p>
                    <a:p>
                      <a:r>
                        <a:rPr lang="es-ES_tradnl" dirty="0"/>
                        <a:t>Tiende a ser un uso muy de caja negra.</a:t>
                      </a:r>
                    </a:p>
                    <a:p>
                      <a:r>
                        <a:rPr lang="es-ES_tradnl" dirty="0"/>
                        <a:t>No inherentemente escalable</a:t>
                      </a:r>
                    </a:p>
                  </a:txBody>
                  <a:tcPr/>
                </a:tc>
                <a:extLst>
                  <a:ext uri="{0D108BD9-81ED-4DB2-BD59-A6C34878D82A}">
                    <a16:rowId xmlns:a16="http://schemas.microsoft.com/office/drawing/2014/main" val="3646144167"/>
                  </a:ext>
                </a:extLst>
              </a:tr>
              <a:tr h="370840">
                <a:tc>
                  <a:txBody>
                    <a:bodyPr/>
                    <a:lstStyle/>
                    <a:p>
                      <a:r>
                        <a:rPr lang="es-ES_tradnl" b="1" dirty="0" err="1"/>
                        <a:t>Spark</a:t>
                      </a:r>
                      <a:r>
                        <a:rPr lang="es-ES_tradnl" b="1" dirty="0"/>
                        <a:t> </a:t>
                      </a:r>
                      <a:r>
                        <a:rPr lang="es-ES_tradnl" b="1" dirty="0" err="1"/>
                        <a:t>MLlib</a:t>
                      </a:r>
                      <a:endParaRPr lang="es-ES_tradnl" b="1" dirty="0"/>
                    </a:p>
                  </a:txBody>
                  <a:tcPr/>
                </a:tc>
                <a:tc>
                  <a:txBody>
                    <a:bodyPr/>
                    <a:lstStyle/>
                    <a:p>
                      <a:r>
                        <a:rPr lang="es-ES_tradnl" dirty="0"/>
                        <a:t>Escala nativamente en grandes </a:t>
                      </a:r>
                      <a:r>
                        <a:rPr lang="es-ES_tradnl" dirty="0" err="1"/>
                        <a:t>volumenes</a:t>
                      </a:r>
                      <a:endParaRPr lang="es-ES_tradnl" dirty="0"/>
                    </a:p>
                    <a:p>
                      <a:r>
                        <a:rPr lang="es-ES_tradnl" dirty="0"/>
                        <a:t>Buen soporte de pipeline y </a:t>
                      </a:r>
                      <a:r>
                        <a:rPr lang="es-ES_tradnl" dirty="0" err="1"/>
                        <a:t>feature</a:t>
                      </a:r>
                      <a:r>
                        <a:rPr lang="es-ES_tradnl" dirty="0"/>
                        <a:t> </a:t>
                      </a:r>
                      <a:r>
                        <a:rPr lang="es-ES_tradnl" dirty="0" err="1"/>
                        <a:t>engineering</a:t>
                      </a:r>
                      <a:endParaRPr lang="es-ES_tradnl" dirty="0"/>
                    </a:p>
                  </a:txBody>
                  <a:tcPr/>
                </a:tc>
                <a:tc>
                  <a:txBody>
                    <a:bodyPr/>
                    <a:lstStyle/>
                    <a:p>
                      <a:r>
                        <a:rPr lang="es-ES_tradnl" dirty="0"/>
                        <a:t>No tiene soporte nativo a series de tiempo</a:t>
                      </a:r>
                    </a:p>
                    <a:p>
                      <a:r>
                        <a:rPr lang="es-ES_tradnl" dirty="0"/>
                        <a:t>Pocos algoritmos implementados</a:t>
                      </a:r>
                    </a:p>
                  </a:txBody>
                  <a:tcPr/>
                </a:tc>
                <a:extLst>
                  <a:ext uri="{0D108BD9-81ED-4DB2-BD59-A6C34878D82A}">
                    <a16:rowId xmlns:a16="http://schemas.microsoft.com/office/drawing/2014/main" val="1597041420"/>
                  </a:ext>
                </a:extLst>
              </a:tr>
            </a:tbl>
          </a:graphicData>
        </a:graphic>
      </p:graphicFrame>
      <p:sp>
        <p:nvSpPr>
          <p:cNvPr id="7" name="Footer Placeholder 4">
            <a:extLst>
              <a:ext uri="{FF2B5EF4-FFF2-40B4-BE49-F238E27FC236}">
                <a16:creationId xmlns:a16="http://schemas.microsoft.com/office/drawing/2014/main" id="{52604917-DF61-DA0E-BFBB-B6B3A4387990}"/>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3073757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a:bodyPr>
          <a:lstStyle/>
          <a:p>
            <a:pPr marL="0" indent="0">
              <a:buNone/>
            </a:pPr>
            <a:r>
              <a:rPr lang="es-ES_tradnl" sz="2400" dirty="0"/>
              <a:t>La clase pasada vimos diferentes formas que podemos desplegar un modelo. Una que no desarrollamos es:</a:t>
            </a:r>
          </a:p>
          <a:p>
            <a:pPr marL="0" indent="0">
              <a:buNone/>
            </a:pPr>
            <a:r>
              <a:rPr lang="es-ES_tradnl" sz="2400" b="1" dirty="0">
                <a:solidFill>
                  <a:schemeClr val="accent1">
                    <a:lumMod val="60000"/>
                    <a:lumOff val="40000"/>
                  </a:schemeClr>
                </a:solidFill>
              </a:rPr>
              <a:t>Despliegue on-line: </a:t>
            </a:r>
            <a:r>
              <a:rPr lang="es-ES_tradnl" sz="2400" dirty="0"/>
              <a:t>El cliente envía una solicitud al servidor y luego espera una respuesta. La forma más básica de esto es mediante una REST API.</a:t>
            </a:r>
          </a:p>
        </p:txBody>
      </p:sp>
    </p:spTree>
    <p:extLst>
      <p:ext uri="{BB962C8B-B14F-4D97-AF65-F5344CB8AC3E}">
        <p14:creationId xmlns:p14="http://schemas.microsoft.com/office/powerpoint/2010/main" val="29651704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Veamos algunas tecnologías del modelo:</a:t>
            </a:r>
          </a:p>
          <a:p>
            <a:pPr marL="0" indent="0">
              <a:buNone/>
            </a:pPr>
            <a:endParaRPr lang="es-ES_tradnl" sz="2000" dirty="0"/>
          </a:p>
        </p:txBody>
      </p:sp>
      <p:graphicFrame>
        <p:nvGraphicFramePr>
          <p:cNvPr id="4" name="Table 3">
            <a:extLst>
              <a:ext uri="{FF2B5EF4-FFF2-40B4-BE49-F238E27FC236}">
                <a16:creationId xmlns:a16="http://schemas.microsoft.com/office/drawing/2014/main" id="{DB82903B-C5A1-9FE2-9B33-AC18BDE0137B}"/>
              </a:ext>
            </a:extLst>
          </p:cNvPr>
          <p:cNvGraphicFramePr>
            <a:graphicFrameLocks noGrp="1"/>
          </p:cNvGraphicFramePr>
          <p:nvPr/>
        </p:nvGraphicFramePr>
        <p:xfrm>
          <a:off x="557211" y="2069624"/>
          <a:ext cx="11077575" cy="4211320"/>
        </p:xfrm>
        <a:graphic>
          <a:graphicData uri="http://schemas.openxmlformats.org/drawingml/2006/table">
            <a:tbl>
              <a:tblPr firstRow="1" bandRow="1">
                <a:tableStyleId>{5C22544A-7EE6-4342-B048-85BDC9FD1C3A}</a:tableStyleId>
              </a:tblPr>
              <a:tblGrid>
                <a:gridCol w="2143124">
                  <a:extLst>
                    <a:ext uri="{9D8B030D-6E8A-4147-A177-3AD203B41FA5}">
                      <a16:colId xmlns:a16="http://schemas.microsoft.com/office/drawing/2014/main" val="1775612796"/>
                    </a:ext>
                  </a:extLst>
                </a:gridCol>
                <a:gridCol w="4905375">
                  <a:extLst>
                    <a:ext uri="{9D8B030D-6E8A-4147-A177-3AD203B41FA5}">
                      <a16:colId xmlns:a16="http://schemas.microsoft.com/office/drawing/2014/main" val="3430097623"/>
                    </a:ext>
                  </a:extLst>
                </a:gridCol>
                <a:gridCol w="4029076">
                  <a:extLst>
                    <a:ext uri="{9D8B030D-6E8A-4147-A177-3AD203B41FA5}">
                      <a16:colId xmlns:a16="http://schemas.microsoft.com/office/drawing/2014/main" val="589520783"/>
                    </a:ext>
                  </a:extLst>
                </a:gridCol>
              </a:tblGrid>
              <a:tr h="370840">
                <a:tc>
                  <a:txBody>
                    <a:bodyPr/>
                    <a:lstStyle/>
                    <a:p>
                      <a:r>
                        <a:rPr lang="es-ES_tradnl" dirty="0"/>
                        <a:t>Tool/</a:t>
                      </a:r>
                      <a:r>
                        <a:rPr lang="es-ES_tradnl" dirty="0" err="1"/>
                        <a:t>framework</a:t>
                      </a:r>
                      <a:endParaRPr lang="es-ES_tradnl" dirty="0"/>
                    </a:p>
                  </a:txBody>
                  <a:tcPr/>
                </a:tc>
                <a:tc>
                  <a:txBody>
                    <a:bodyPr/>
                    <a:lstStyle/>
                    <a:p>
                      <a:r>
                        <a:rPr lang="es-ES_tradnl" dirty="0"/>
                        <a:t>Pros</a:t>
                      </a:r>
                    </a:p>
                  </a:txBody>
                  <a:tcPr/>
                </a:tc>
                <a:tc>
                  <a:txBody>
                    <a:bodyPr/>
                    <a:lstStyle/>
                    <a:p>
                      <a:r>
                        <a:rPr lang="es-ES_tradnl" dirty="0" err="1"/>
                        <a:t>Cons</a:t>
                      </a:r>
                      <a:endParaRPr lang="es-ES_tradnl" dirty="0"/>
                    </a:p>
                  </a:txBody>
                  <a:tcPr/>
                </a:tc>
                <a:extLst>
                  <a:ext uri="{0D108BD9-81ED-4DB2-BD59-A6C34878D82A}">
                    <a16:rowId xmlns:a16="http://schemas.microsoft.com/office/drawing/2014/main" val="368845052"/>
                  </a:ext>
                </a:extLst>
              </a:tr>
              <a:tr h="370840">
                <a:tc>
                  <a:txBody>
                    <a:bodyPr/>
                    <a:lstStyle/>
                    <a:p>
                      <a:r>
                        <a:rPr lang="es-ES_tradnl" b="1" dirty="0" err="1"/>
                        <a:t>Sklearn</a:t>
                      </a:r>
                      <a:endParaRPr lang="es-ES_tradnl" b="1" dirty="0"/>
                    </a:p>
                  </a:txBody>
                  <a:tcPr/>
                </a:tc>
                <a:tc>
                  <a:txBody>
                    <a:bodyPr/>
                    <a:lstStyle/>
                    <a:p>
                      <a:r>
                        <a:rPr lang="es-ES_tradnl" dirty="0"/>
                        <a:t>Muy conocida por data </a:t>
                      </a:r>
                      <a:r>
                        <a:rPr lang="es-ES_tradnl" dirty="0" err="1"/>
                        <a:t>scientist</a:t>
                      </a:r>
                      <a:endParaRPr lang="es-ES_tradnl" dirty="0"/>
                    </a:p>
                    <a:p>
                      <a:r>
                        <a:rPr lang="es-ES_tradnl" dirty="0"/>
                        <a:t>Sintaxis sencilla</a:t>
                      </a:r>
                    </a:p>
                    <a:p>
                      <a:r>
                        <a:rPr lang="es-ES_tradnl" dirty="0"/>
                        <a:t>Gran comunidad</a:t>
                      </a:r>
                    </a:p>
                    <a:p>
                      <a:r>
                        <a:rPr lang="es-ES_tradnl" dirty="0"/>
                        <a:t>Buen soporte de pipeline y </a:t>
                      </a:r>
                      <a:r>
                        <a:rPr lang="es-ES_tradnl" dirty="0" err="1"/>
                        <a:t>feature</a:t>
                      </a:r>
                      <a:r>
                        <a:rPr lang="es-ES_tradnl" dirty="0"/>
                        <a:t> </a:t>
                      </a:r>
                      <a:r>
                        <a:rPr lang="es-ES_tradnl" dirty="0" err="1"/>
                        <a:t>engineering</a:t>
                      </a:r>
                      <a:endParaRPr lang="es-ES_tradnl" dirty="0"/>
                    </a:p>
                  </a:txBody>
                  <a:tcPr/>
                </a:tc>
                <a:tc>
                  <a:txBody>
                    <a:bodyPr/>
                    <a:lstStyle/>
                    <a:p>
                      <a:r>
                        <a:rPr lang="es-ES_tradnl" dirty="0"/>
                        <a:t>No tiene soporte nativo a series de tiempo</a:t>
                      </a:r>
                    </a:p>
                    <a:p>
                      <a:r>
                        <a:rPr lang="es-ES_tradnl" dirty="0"/>
                        <a:t>Mas trabajo y entendimiento por el equipo de ingeniero/</a:t>
                      </a:r>
                      <a:r>
                        <a:rPr lang="es-ES_tradnl" dirty="0" err="1"/>
                        <a:t>scientist</a:t>
                      </a:r>
                      <a:endParaRPr lang="es-ES_tradnl" dirty="0"/>
                    </a:p>
                  </a:txBody>
                  <a:tcPr/>
                </a:tc>
                <a:extLst>
                  <a:ext uri="{0D108BD9-81ED-4DB2-BD59-A6C34878D82A}">
                    <a16:rowId xmlns:a16="http://schemas.microsoft.com/office/drawing/2014/main" val="1922058354"/>
                  </a:ext>
                </a:extLst>
              </a:tr>
              <a:tr h="370840">
                <a:tc>
                  <a:txBody>
                    <a:bodyPr/>
                    <a:lstStyle/>
                    <a:p>
                      <a:r>
                        <a:rPr lang="es-ES_tradnl" b="1" dirty="0" err="1"/>
                        <a:t>Prophet</a:t>
                      </a:r>
                      <a:endParaRPr lang="es-ES_tradnl" b="1" dirty="0"/>
                    </a:p>
                  </a:txBody>
                  <a:tcPr/>
                </a:tc>
                <a:tc>
                  <a:txBody>
                    <a:bodyPr/>
                    <a:lstStyle/>
                    <a:p>
                      <a:r>
                        <a:rPr lang="es-ES_tradnl" dirty="0"/>
                        <a:t>Puramente enfocado en </a:t>
                      </a:r>
                      <a:r>
                        <a:rPr lang="es-ES_tradnl" dirty="0" err="1"/>
                        <a:t>forecasting</a:t>
                      </a:r>
                      <a:endParaRPr lang="es-ES_tradnl" dirty="0"/>
                    </a:p>
                    <a:p>
                      <a:r>
                        <a:rPr lang="es-ES_tradnl" dirty="0"/>
                        <a:t>Capacidad de optimización de </a:t>
                      </a:r>
                      <a:r>
                        <a:rPr lang="es-ES_tradnl" dirty="0" err="1"/>
                        <a:t>hiperparametros</a:t>
                      </a:r>
                      <a:r>
                        <a:rPr lang="es-ES_tradnl" dirty="0"/>
                        <a:t> </a:t>
                      </a:r>
                    </a:p>
                    <a:p>
                      <a:r>
                        <a:rPr lang="es-ES_tradnl" dirty="0"/>
                        <a:t>Provee una función fácil de usar</a:t>
                      </a:r>
                    </a:p>
                    <a:p>
                      <a:r>
                        <a:rPr lang="es-ES_tradnl" dirty="0"/>
                        <a:t>Provee intervalos de confianza</a:t>
                      </a:r>
                    </a:p>
                  </a:txBody>
                  <a:tcPr/>
                </a:tc>
                <a:tc>
                  <a:txBody>
                    <a:bodyPr/>
                    <a:lstStyle/>
                    <a:p>
                      <a:r>
                        <a:rPr lang="es-ES_tradnl" dirty="0"/>
                        <a:t>No es tan popular como </a:t>
                      </a:r>
                      <a:r>
                        <a:rPr lang="es-ES_tradnl" dirty="0" err="1"/>
                        <a:t>sklearn</a:t>
                      </a:r>
                      <a:endParaRPr lang="es-ES_tradnl" dirty="0"/>
                    </a:p>
                    <a:p>
                      <a:r>
                        <a:rPr lang="es-ES_tradnl" dirty="0"/>
                        <a:t>Tiende a ser un uso muy de caja negra.</a:t>
                      </a:r>
                    </a:p>
                    <a:p>
                      <a:r>
                        <a:rPr lang="es-ES_tradnl" dirty="0"/>
                        <a:t>No inherentemente escalable</a:t>
                      </a:r>
                    </a:p>
                  </a:txBody>
                  <a:tcPr/>
                </a:tc>
                <a:extLst>
                  <a:ext uri="{0D108BD9-81ED-4DB2-BD59-A6C34878D82A}">
                    <a16:rowId xmlns:a16="http://schemas.microsoft.com/office/drawing/2014/main" val="3646144167"/>
                  </a:ext>
                </a:extLst>
              </a:tr>
              <a:tr h="370840">
                <a:tc>
                  <a:txBody>
                    <a:bodyPr/>
                    <a:lstStyle/>
                    <a:p>
                      <a:r>
                        <a:rPr lang="es-ES_tradnl" b="1" dirty="0" err="1"/>
                        <a:t>Spark</a:t>
                      </a:r>
                      <a:r>
                        <a:rPr lang="es-ES_tradnl" b="1" dirty="0"/>
                        <a:t> </a:t>
                      </a:r>
                      <a:r>
                        <a:rPr lang="es-ES_tradnl" b="1" dirty="0" err="1"/>
                        <a:t>MLlib</a:t>
                      </a:r>
                      <a:endParaRPr lang="es-ES_tradnl" b="1" dirty="0"/>
                    </a:p>
                  </a:txBody>
                  <a:tcPr/>
                </a:tc>
                <a:tc>
                  <a:txBody>
                    <a:bodyPr/>
                    <a:lstStyle/>
                    <a:p>
                      <a:r>
                        <a:rPr lang="es-ES_tradnl"/>
                        <a:t>Escala nativamente en grandes volumenes</a:t>
                      </a:r>
                    </a:p>
                    <a:p>
                      <a:r>
                        <a:rPr lang="es-ES_tradnl"/>
                        <a:t>Buen soporte de pipeline y feature engineering</a:t>
                      </a:r>
                      <a:endParaRPr lang="es-ES_tradnl" dirty="0"/>
                    </a:p>
                  </a:txBody>
                  <a:tcPr/>
                </a:tc>
                <a:tc>
                  <a:txBody>
                    <a:bodyPr/>
                    <a:lstStyle/>
                    <a:p>
                      <a:r>
                        <a:rPr lang="es-ES_tradnl" dirty="0"/>
                        <a:t>No tiene soporte nativo a series de tiempo</a:t>
                      </a:r>
                    </a:p>
                    <a:p>
                      <a:r>
                        <a:rPr lang="es-ES_tradnl" dirty="0"/>
                        <a:t>Pocos algoritmos implementados</a:t>
                      </a:r>
                    </a:p>
                  </a:txBody>
                  <a:tcPr/>
                </a:tc>
                <a:extLst>
                  <a:ext uri="{0D108BD9-81ED-4DB2-BD59-A6C34878D82A}">
                    <a16:rowId xmlns:a16="http://schemas.microsoft.com/office/drawing/2014/main" val="1597041420"/>
                  </a:ext>
                </a:extLst>
              </a:tr>
            </a:tbl>
          </a:graphicData>
        </a:graphic>
      </p:graphicFrame>
      <p:sp>
        <p:nvSpPr>
          <p:cNvPr id="7" name="Rectangle 6">
            <a:extLst>
              <a:ext uri="{FF2B5EF4-FFF2-40B4-BE49-F238E27FC236}">
                <a16:creationId xmlns:a16="http://schemas.microsoft.com/office/drawing/2014/main" id="{236051CC-E852-DB5E-2503-02A074B6BDA9}"/>
              </a:ext>
            </a:extLst>
          </p:cNvPr>
          <p:cNvSpPr/>
          <p:nvPr/>
        </p:nvSpPr>
        <p:spPr>
          <a:xfrm>
            <a:off x="458694" y="3790950"/>
            <a:ext cx="11274611" cy="1609725"/>
          </a:xfrm>
          <a:prstGeom prst="rect">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Footer Placeholder 4">
            <a:extLst>
              <a:ext uri="{FF2B5EF4-FFF2-40B4-BE49-F238E27FC236}">
                <a16:creationId xmlns:a16="http://schemas.microsoft.com/office/drawing/2014/main" id="{F21CD99E-B92A-15CB-C482-CFDD76DD1610}"/>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8557291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8" name="Rounded Rectangle 7">
            <a:extLst>
              <a:ext uri="{FF2B5EF4-FFF2-40B4-BE49-F238E27FC236}">
                <a16:creationId xmlns:a16="http://schemas.microsoft.com/office/drawing/2014/main" id="{6F21807A-F52F-F891-E79F-B1ABD7FC3100}"/>
              </a:ext>
            </a:extLst>
          </p:cNvPr>
          <p:cNvSpPr/>
          <p:nvPr/>
        </p:nvSpPr>
        <p:spPr>
          <a:xfrm>
            <a:off x="2419350" y="2647157"/>
            <a:ext cx="1543050" cy="2409825"/>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pic>
        <p:nvPicPr>
          <p:cNvPr id="9" name="Graphic 8" descr="Gauge with solid fill">
            <a:extLst>
              <a:ext uri="{FF2B5EF4-FFF2-40B4-BE49-F238E27FC236}">
                <a16:creationId xmlns:a16="http://schemas.microsoft.com/office/drawing/2014/main" id="{D6713584-3E02-68B0-61D9-E11E6135958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33675" y="2815988"/>
            <a:ext cx="914400" cy="914400"/>
          </a:xfrm>
          <a:prstGeom prst="rect">
            <a:avLst/>
          </a:prstGeom>
        </p:spPr>
      </p:pic>
      <p:pic>
        <p:nvPicPr>
          <p:cNvPr id="10" name="Graphic 9" descr="Laptop with solid fill">
            <a:extLst>
              <a:ext uri="{FF2B5EF4-FFF2-40B4-BE49-F238E27FC236}">
                <a16:creationId xmlns:a16="http://schemas.microsoft.com/office/drawing/2014/main" id="{DBD53665-F8A5-9CAC-8A3B-2D91B12D17E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716866" y="3899219"/>
            <a:ext cx="914400" cy="914400"/>
          </a:xfrm>
          <a:prstGeom prst="rect">
            <a:avLst/>
          </a:prstGeom>
        </p:spPr>
      </p:pic>
      <p:sp>
        <p:nvSpPr>
          <p:cNvPr id="11" name="TextBox 10">
            <a:extLst>
              <a:ext uri="{FF2B5EF4-FFF2-40B4-BE49-F238E27FC236}">
                <a16:creationId xmlns:a16="http://schemas.microsoft.com/office/drawing/2014/main" id="{22049DF6-416B-007B-EEE3-6AB1A5C58A29}"/>
              </a:ext>
            </a:extLst>
          </p:cNvPr>
          <p:cNvSpPr txBox="1"/>
          <p:nvPr/>
        </p:nvSpPr>
        <p:spPr>
          <a:xfrm>
            <a:off x="2511522" y="5085079"/>
            <a:ext cx="1358705" cy="369332"/>
          </a:xfrm>
          <a:prstGeom prst="rect">
            <a:avLst/>
          </a:prstGeom>
          <a:noFill/>
        </p:spPr>
        <p:txBody>
          <a:bodyPr wrap="none" rtlCol="0">
            <a:spAutoFit/>
          </a:bodyPr>
          <a:lstStyle/>
          <a:p>
            <a:r>
              <a:rPr lang="es-ES_tradnl" dirty="0" err="1"/>
              <a:t>Dashboard</a:t>
            </a:r>
            <a:endParaRPr lang="es-ES_tradnl" dirty="0"/>
          </a:p>
        </p:txBody>
      </p:sp>
      <p:cxnSp>
        <p:nvCxnSpPr>
          <p:cNvPr id="18" name="Straight Arrow Connector 17">
            <a:extLst>
              <a:ext uri="{FF2B5EF4-FFF2-40B4-BE49-F238E27FC236}">
                <a16:creationId xmlns:a16="http://schemas.microsoft.com/office/drawing/2014/main" id="{1F555D46-5591-D329-1ABF-C9D2ECB946C6}"/>
              </a:ext>
            </a:extLst>
          </p:cNvPr>
          <p:cNvCxnSpPr>
            <a:cxnSpLocks/>
            <a:endCxn id="8" idx="3"/>
          </p:cNvCxnSpPr>
          <p:nvPr/>
        </p:nvCxnSpPr>
        <p:spPr>
          <a:xfrm flipH="1">
            <a:off x="3962400" y="3852070"/>
            <a:ext cx="7986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3430FB0-51DB-D1D6-0BBD-E753C18FABA9}"/>
              </a:ext>
            </a:extLst>
          </p:cNvPr>
          <p:cNvCxnSpPr>
            <a:cxnSpLocks/>
          </p:cNvCxnSpPr>
          <p:nvPr/>
        </p:nvCxnSpPr>
        <p:spPr>
          <a:xfrm flipV="1">
            <a:off x="4761006" y="2803055"/>
            <a:ext cx="0" cy="2157936"/>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86908E8-81D4-A0FD-3E7E-03E39269D3AC}"/>
              </a:ext>
            </a:extLst>
          </p:cNvPr>
          <p:cNvSpPr txBox="1"/>
          <p:nvPr/>
        </p:nvSpPr>
        <p:spPr>
          <a:xfrm>
            <a:off x="5161800" y="2492821"/>
            <a:ext cx="1119794" cy="646331"/>
          </a:xfrm>
          <a:prstGeom prst="rect">
            <a:avLst/>
          </a:prstGeom>
          <a:noFill/>
        </p:spPr>
        <p:txBody>
          <a:bodyPr wrap="none" rtlCol="0">
            <a:spAutoFit/>
          </a:bodyPr>
          <a:lstStyle/>
          <a:p>
            <a:r>
              <a:rPr lang="es-ES_tradnl" dirty="0"/>
              <a:t>REST API</a:t>
            </a:r>
          </a:p>
          <a:p>
            <a:r>
              <a:rPr lang="es-ES_tradnl" dirty="0"/>
              <a:t>HTTP</a:t>
            </a:r>
          </a:p>
        </p:txBody>
      </p:sp>
      <p:sp>
        <p:nvSpPr>
          <p:cNvPr id="34" name="TextBox 33">
            <a:extLst>
              <a:ext uri="{FF2B5EF4-FFF2-40B4-BE49-F238E27FC236}">
                <a16:creationId xmlns:a16="http://schemas.microsoft.com/office/drawing/2014/main" id="{28FCAB84-33F4-B216-C3A2-D1AFDB245983}"/>
              </a:ext>
            </a:extLst>
          </p:cNvPr>
          <p:cNvSpPr txBox="1"/>
          <p:nvPr/>
        </p:nvSpPr>
        <p:spPr>
          <a:xfrm>
            <a:off x="5056432" y="4635480"/>
            <a:ext cx="1119794" cy="646331"/>
          </a:xfrm>
          <a:prstGeom prst="rect">
            <a:avLst/>
          </a:prstGeom>
          <a:noFill/>
        </p:spPr>
        <p:txBody>
          <a:bodyPr wrap="none" rtlCol="0">
            <a:spAutoFit/>
          </a:bodyPr>
          <a:lstStyle/>
          <a:p>
            <a:r>
              <a:rPr lang="es-ES_tradnl" dirty="0"/>
              <a:t>REST API</a:t>
            </a:r>
          </a:p>
          <a:p>
            <a:r>
              <a:rPr lang="es-ES_tradnl" dirty="0"/>
              <a:t>HTTP</a:t>
            </a:r>
          </a:p>
        </p:txBody>
      </p:sp>
      <p:sp>
        <p:nvSpPr>
          <p:cNvPr id="35" name="Rectangle 34">
            <a:extLst>
              <a:ext uri="{FF2B5EF4-FFF2-40B4-BE49-F238E27FC236}">
                <a16:creationId xmlns:a16="http://schemas.microsoft.com/office/drawing/2014/main" id="{E5D72210-A863-4480-D76E-185971721FD1}"/>
              </a:ext>
            </a:extLst>
          </p:cNvPr>
          <p:cNvSpPr/>
          <p:nvPr/>
        </p:nvSpPr>
        <p:spPr>
          <a:xfrm>
            <a:off x="6471651" y="1818176"/>
            <a:ext cx="5025021" cy="4225924"/>
          </a:xfrm>
          <a:prstGeom prst="rect">
            <a:avLst/>
          </a:prstGeom>
          <a:solidFill>
            <a:schemeClr val="accent6">
              <a:lumMod val="20000"/>
              <a:lumOff val="8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solidFill>
                  <a:schemeClr val="tx1"/>
                </a:solidFill>
              </a:rPr>
              <a:t>Servicio de manejo</a:t>
            </a:r>
          </a:p>
        </p:txBody>
      </p:sp>
      <p:sp>
        <p:nvSpPr>
          <p:cNvPr id="41" name="Rounded Rectangle 40">
            <a:extLst>
              <a:ext uri="{FF2B5EF4-FFF2-40B4-BE49-F238E27FC236}">
                <a16:creationId xmlns:a16="http://schemas.microsoft.com/office/drawing/2014/main" id="{63084ED9-62A5-4B57-2085-F940B0D2D2A6}"/>
              </a:ext>
            </a:extLst>
          </p:cNvPr>
          <p:cNvSpPr/>
          <p:nvPr/>
        </p:nvSpPr>
        <p:spPr>
          <a:xfrm>
            <a:off x="7211330" y="2304971"/>
            <a:ext cx="2076450" cy="9144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Endpoint</a:t>
            </a:r>
            <a:r>
              <a:rPr lang="es-ES_tradnl" dirty="0"/>
              <a:t> de entrenamiento</a:t>
            </a:r>
          </a:p>
        </p:txBody>
      </p:sp>
      <p:sp>
        <p:nvSpPr>
          <p:cNvPr id="42" name="Rounded Rectangle 41">
            <a:extLst>
              <a:ext uri="{FF2B5EF4-FFF2-40B4-BE49-F238E27FC236}">
                <a16:creationId xmlns:a16="http://schemas.microsoft.com/office/drawing/2014/main" id="{58A08A1B-34F3-0CFE-360A-995B3B4DFEE5}"/>
              </a:ext>
            </a:extLst>
          </p:cNvPr>
          <p:cNvSpPr/>
          <p:nvPr/>
        </p:nvSpPr>
        <p:spPr>
          <a:xfrm>
            <a:off x="7258050" y="4503791"/>
            <a:ext cx="2076450" cy="9144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Endpoint</a:t>
            </a:r>
            <a:r>
              <a:rPr lang="es-ES_tradnl" dirty="0"/>
              <a:t> de </a:t>
            </a:r>
            <a:r>
              <a:rPr lang="es-ES_tradnl" dirty="0" err="1"/>
              <a:t>forecasting</a:t>
            </a:r>
            <a:endParaRPr lang="es-ES_tradnl" dirty="0"/>
          </a:p>
        </p:txBody>
      </p:sp>
      <p:cxnSp>
        <p:nvCxnSpPr>
          <p:cNvPr id="43" name="Straight Arrow Connector 42">
            <a:extLst>
              <a:ext uri="{FF2B5EF4-FFF2-40B4-BE49-F238E27FC236}">
                <a16:creationId xmlns:a16="http://schemas.microsoft.com/office/drawing/2014/main" id="{5E20990F-3F76-D983-DA6B-96B2481CECBD}"/>
              </a:ext>
            </a:extLst>
          </p:cNvPr>
          <p:cNvCxnSpPr>
            <a:cxnSpLocks/>
          </p:cNvCxnSpPr>
          <p:nvPr/>
        </p:nvCxnSpPr>
        <p:spPr>
          <a:xfrm flipV="1">
            <a:off x="4761006" y="2803055"/>
            <a:ext cx="2414002" cy="1293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0540B3FF-7199-9999-3F76-DBCDF947058E}"/>
              </a:ext>
            </a:extLst>
          </p:cNvPr>
          <p:cNvCxnSpPr>
            <a:cxnSpLocks/>
          </p:cNvCxnSpPr>
          <p:nvPr/>
        </p:nvCxnSpPr>
        <p:spPr>
          <a:xfrm>
            <a:off x="4761006" y="4960991"/>
            <a:ext cx="246504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50" name="Picture 4" descr="FastAPI Template - Online Compiler - Replit - Replit">
            <a:hlinkClick r:id="rId7"/>
            <a:extLst>
              <a:ext uri="{FF2B5EF4-FFF2-40B4-BE49-F238E27FC236}">
                <a16:creationId xmlns:a16="http://schemas.microsoft.com/office/drawing/2014/main" id="{179C090E-D746-F693-31D5-C984BD040FC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208434" y="2313208"/>
            <a:ext cx="906163" cy="906163"/>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52" descr="A blue whale with blocks in it&#10;&#10;Description automatically generated">
            <a:extLst>
              <a:ext uri="{FF2B5EF4-FFF2-40B4-BE49-F238E27FC236}">
                <a16:creationId xmlns:a16="http://schemas.microsoft.com/office/drawing/2014/main" id="{B7EB2EC5-1DEA-7028-AA58-385D69EF74B9}"/>
              </a:ext>
            </a:extLst>
          </p:cNvPr>
          <p:cNvPicPr>
            <a:picLocks noChangeAspect="1"/>
          </p:cNvPicPr>
          <p:nvPr/>
        </p:nvPicPr>
        <p:blipFill>
          <a:blip r:embed="rId9"/>
          <a:stretch>
            <a:fillRect/>
          </a:stretch>
        </p:blipFill>
        <p:spPr>
          <a:xfrm>
            <a:off x="10120899" y="4586584"/>
            <a:ext cx="1031510" cy="744420"/>
          </a:xfrm>
          <a:prstGeom prst="rect">
            <a:avLst/>
          </a:prstGeom>
        </p:spPr>
      </p:pic>
      <p:sp>
        <p:nvSpPr>
          <p:cNvPr id="3" name="Footer Placeholder 4">
            <a:extLst>
              <a:ext uri="{FF2B5EF4-FFF2-40B4-BE49-F238E27FC236}">
                <a16:creationId xmlns:a16="http://schemas.microsoft.com/office/drawing/2014/main" id="{0BBC3EAC-8918-EBC3-CBFF-0AF7C23A90E6}"/>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41972406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b="1" dirty="0">
                <a:solidFill>
                  <a:srgbClr val="00B050"/>
                </a:solidFill>
              </a:rPr>
              <a:t>Evitemos re-inventar la rueda</a:t>
            </a:r>
            <a:r>
              <a:rPr lang="es-ES_tradnl" sz="2000" dirty="0"/>
              <a:t>. Nuestro servicio va a funcionar en la nube de AWS, y dado esto, podemos usar un servicio denominado </a:t>
            </a:r>
            <a:r>
              <a:rPr lang="es-ES_tradnl" sz="2000" b="1" dirty="0"/>
              <a:t>AWS </a:t>
            </a:r>
            <a:r>
              <a:rPr lang="es-ES_tradnl" sz="2000" b="1" dirty="0" err="1"/>
              <a:t>Forecast</a:t>
            </a:r>
            <a:r>
              <a:rPr lang="es-ES_tradnl" sz="2000" dirty="0"/>
              <a:t>:</a:t>
            </a:r>
          </a:p>
        </p:txBody>
      </p:sp>
      <p:pic>
        <p:nvPicPr>
          <p:cNvPr id="7" name="Picture 6" descr="A diagram of a diagram&#10;&#10;Description automatically generated">
            <a:extLst>
              <a:ext uri="{FF2B5EF4-FFF2-40B4-BE49-F238E27FC236}">
                <a16:creationId xmlns:a16="http://schemas.microsoft.com/office/drawing/2014/main" id="{3CE80B12-9EB6-F5F6-5C28-4989310DBC86}"/>
              </a:ext>
            </a:extLst>
          </p:cNvPr>
          <p:cNvPicPr>
            <a:picLocks noChangeAspect="1"/>
          </p:cNvPicPr>
          <p:nvPr/>
        </p:nvPicPr>
        <p:blipFill>
          <a:blip r:embed="rId3"/>
          <a:stretch>
            <a:fillRect/>
          </a:stretch>
        </p:blipFill>
        <p:spPr>
          <a:xfrm>
            <a:off x="1297044" y="2503631"/>
            <a:ext cx="9597911" cy="3811444"/>
          </a:xfrm>
          <a:prstGeom prst="rect">
            <a:avLst/>
          </a:prstGeom>
        </p:spPr>
      </p:pic>
      <p:sp>
        <p:nvSpPr>
          <p:cNvPr id="4" name="Footer Placeholder 4">
            <a:extLst>
              <a:ext uri="{FF2B5EF4-FFF2-40B4-BE49-F238E27FC236}">
                <a16:creationId xmlns:a16="http://schemas.microsoft.com/office/drawing/2014/main" id="{9D74643B-25CD-705C-E9D3-A8F664DF9176}"/>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7245600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b="1" dirty="0">
                <a:solidFill>
                  <a:srgbClr val="00B050"/>
                </a:solidFill>
              </a:rPr>
              <a:t>Evitemos re-inventar la rueda</a:t>
            </a:r>
            <a:r>
              <a:rPr lang="es-ES_tradnl" sz="2000" dirty="0"/>
              <a:t>. Nuestro servicio va a funcionar en la nube de AWS, y dado esto, podemos usar un servicio denominado </a:t>
            </a:r>
            <a:r>
              <a:rPr lang="es-ES_tradnl" sz="2000" b="1" dirty="0"/>
              <a:t>AWS </a:t>
            </a:r>
            <a:r>
              <a:rPr lang="es-ES_tradnl" sz="2000" b="1" dirty="0" err="1"/>
              <a:t>Forecast</a:t>
            </a:r>
            <a:r>
              <a:rPr lang="es-ES_tradnl" sz="2000" dirty="0"/>
              <a:t>:</a:t>
            </a:r>
          </a:p>
          <a:p>
            <a:r>
              <a:rPr lang="es-ES_tradnl" sz="2000" dirty="0"/>
              <a:t>Es un servicio administrado que permite crear, entrenar y predecir a partir de diferentes modelos de pronóstico de series temporales a través de llamadas API. </a:t>
            </a:r>
          </a:p>
          <a:p>
            <a:r>
              <a:rPr lang="es-ES_tradnl" sz="2000" dirty="0"/>
              <a:t>Abstrae gran parte del trabajo pesado que de otro modo tendríamos que hacer y nos permite crear rápidamente un servicio de pronóstico con el que servicio de manejo pueda interactuar.</a:t>
            </a:r>
          </a:p>
          <a:p>
            <a:r>
              <a:rPr lang="es-ES_tradnl" sz="2000" dirty="0"/>
              <a:t>AWS nos ofrece una interacción directa con este servicio y Python usando boto3.</a:t>
            </a:r>
          </a:p>
          <a:p>
            <a:pPr marL="0" indent="0">
              <a:buNone/>
            </a:pPr>
            <a:endParaRPr lang="es-ES_tradnl" sz="2000" dirty="0"/>
          </a:p>
          <a:p>
            <a:pPr marL="0" indent="0">
              <a:buNone/>
            </a:pPr>
            <a:endParaRPr lang="es-ES_tradnl" sz="2000" dirty="0"/>
          </a:p>
        </p:txBody>
      </p:sp>
      <p:sp>
        <p:nvSpPr>
          <p:cNvPr id="4" name="Footer Placeholder 4">
            <a:extLst>
              <a:ext uri="{FF2B5EF4-FFF2-40B4-BE49-F238E27FC236}">
                <a16:creationId xmlns:a16="http://schemas.microsoft.com/office/drawing/2014/main" id="{33E8EC29-CFE1-5D3C-65B7-BCD91EB2D05F}"/>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175018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F9CBBAFE-117F-0A87-8509-121FDE9A3F14}"/>
              </a:ext>
            </a:extLst>
          </p:cNvPr>
          <p:cNvSpPr/>
          <p:nvPr/>
        </p:nvSpPr>
        <p:spPr>
          <a:xfrm>
            <a:off x="8283478" y="1797553"/>
            <a:ext cx="3281948" cy="4225924"/>
          </a:xfrm>
          <a:prstGeom prst="rect">
            <a:avLst/>
          </a:prstGeom>
          <a:solidFill>
            <a:schemeClr val="accent6">
              <a:lumMod val="20000"/>
              <a:lumOff val="8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solidFill>
                  <a:schemeClr val="tx1"/>
                </a:solidFill>
              </a:rPr>
              <a:t>AWS </a:t>
            </a:r>
            <a:r>
              <a:rPr lang="es-ES_tradnl" dirty="0" err="1">
                <a:solidFill>
                  <a:schemeClr val="tx1"/>
                </a:solidFill>
              </a:rPr>
              <a:t>Forecast</a:t>
            </a:r>
            <a:endParaRPr lang="es-ES_tradnl" dirty="0">
              <a:solidFill>
                <a:schemeClr val="tx1"/>
              </a:solidFill>
            </a:endParaRPr>
          </a:p>
        </p:txBody>
      </p:sp>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34</a:t>
            </a:fld>
            <a:endParaRPr lang="en-US" dirty="0"/>
          </a:p>
        </p:txBody>
      </p:sp>
      <p:sp>
        <p:nvSpPr>
          <p:cNvPr id="8" name="Rounded Rectangle 7">
            <a:extLst>
              <a:ext uri="{FF2B5EF4-FFF2-40B4-BE49-F238E27FC236}">
                <a16:creationId xmlns:a16="http://schemas.microsoft.com/office/drawing/2014/main" id="{6F21807A-F52F-F891-E79F-B1ABD7FC3100}"/>
              </a:ext>
            </a:extLst>
          </p:cNvPr>
          <p:cNvSpPr/>
          <p:nvPr/>
        </p:nvSpPr>
        <p:spPr>
          <a:xfrm>
            <a:off x="628650" y="2609057"/>
            <a:ext cx="1543050" cy="2409825"/>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pic>
        <p:nvPicPr>
          <p:cNvPr id="9" name="Graphic 8" descr="Gauge with solid fill">
            <a:extLst>
              <a:ext uri="{FF2B5EF4-FFF2-40B4-BE49-F238E27FC236}">
                <a16:creationId xmlns:a16="http://schemas.microsoft.com/office/drawing/2014/main" id="{D6713584-3E02-68B0-61D9-E11E6135958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42975" y="2777888"/>
            <a:ext cx="914400" cy="914400"/>
          </a:xfrm>
          <a:prstGeom prst="rect">
            <a:avLst/>
          </a:prstGeom>
        </p:spPr>
      </p:pic>
      <p:pic>
        <p:nvPicPr>
          <p:cNvPr id="10" name="Graphic 9" descr="Laptop with solid fill">
            <a:extLst>
              <a:ext uri="{FF2B5EF4-FFF2-40B4-BE49-F238E27FC236}">
                <a16:creationId xmlns:a16="http://schemas.microsoft.com/office/drawing/2014/main" id="{DBD53665-F8A5-9CAC-8A3B-2D91B12D17E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6166" y="3861119"/>
            <a:ext cx="914400" cy="914400"/>
          </a:xfrm>
          <a:prstGeom prst="rect">
            <a:avLst/>
          </a:prstGeom>
        </p:spPr>
      </p:pic>
      <p:sp>
        <p:nvSpPr>
          <p:cNvPr id="11" name="TextBox 10">
            <a:extLst>
              <a:ext uri="{FF2B5EF4-FFF2-40B4-BE49-F238E27FC236}">
                <a16:creationId xmlns:a16="http://schemas.microsoft.com/office/drawing/2014/main" id="{22049DF6-416B-007B-EEE3-6AB1A5C58A29}"/>
              </a:ext>
            </a:extLst>
          </p:cNvPr>
          <p:cNvSpPr txBox="1"/>
          <p:nvPr/>
        </p:nvSpPr>
        <p:spPr>
          <a:xfrm>
            <a:off x="720822" y="5046979"/>
            <a:ext cx="1358705" cy="369332"/>
          </a:xfrm>
          <a:prstGeom prst="rect">
            <a:avLst/>
          </a:prstGeom>
          <a:noFill/>
        </p:spPr>
        <p:txBody>
          <a:bodyPr wrap="none" rtlCol="0">
            <a:spAutoFit/>
          </a:bodyPr>
          <a:lstStyle/>
          <a:p>
            <a:r>
              <a:rPr lang="es-ES_tradnl" dirty="0" err="1"/>
              <a:t>Dashboard</a:t>
            </a:r>
            <a:endParaRPr lang="es-ES_tradnl" dirty="0"/>
          </a:p>
        </p:txBody>
      </p:sp>
      <p:cxnSp>
        <p:nvCxnSpPr>
          <p:cNvPr id="18" name="Straight Arrow Connector 17">
            <a:extLst>
              <a:ext uri="{FF2B5EF4-FFF2-40B4-BE49-F238E27FC236}">
                <a16:creationId xmlns:a16="http://schemas.microsoft.com/office/drawing/2014/main" id="{1F555D46-5591-D329-1ABF-C9D2ECB946C6}"/>
              </a:ext>
            </a:extLst>
          </p:cNvPr>
          <p:cNvCxnSpPr>
            <a:cxnSpLocks/>
            <a:endCxn id="8" idx="3"/>
          </p:cNvCxnSpPr>
          <p:nvPr/>
        </p:nvCxnSpPr>
        <p:spPr>
          <a:xfrm flipH="1">
            <a:off x="2171700" y="3813970"/>
            <a:ext cx="7986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3430FB0-51DB-D1D6-0BBD-E753C18FABA9}"/>
              </a:ext>
            </a:extLst>
          </p:cNvPr>
          <p:cNvCxnSpPr>
            <a:cxnSpLocks/>
          </p:cNvCxnSpPr>
          <p:nvPr/>
        </p:nvCxnSpPr>
        <p:spPr>
          <a:xfrm flipV="1">
            <a:off x="2970306" y="2764955"/>
            <a:ext cx="0" cy="2157936"/>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86908E8-81D4-A0FD-3E7E-03E39269D3AC}"/>
              </a:ext>
            </a:extLst>
          </p:cNvPr>
          <p:cNvSpPr txBox="1"/>
          <p:nvPr/>
        </p:nvSpPr>
        <p:spPr>
          <a:xfrm>
            <a:off x="3371100" y="2454721"/>
            <a:ext cx="1119794" cy="646331"/>
          </a:xfrm>
          <a:prstGeom prst="rect">
            <a:avLst/>
          </a:prstGeom>
          <a:noFill/>
        </p:spPr>
        <p:txBody>
          <a:bodyPr wrap="none" rtlCol="0">
            <a:spAutoFit/>
          </a:bodyPr>
          <a:lstStyle/>
          <a:p>
            <a:r>
              <a:rPr lang="es-ES_tradnl" dirty="0"/>
              <a:t>REST API</a:t>
            </a:r>
          </a:p>
          <a:p>
            <a:r>
              <a:rPr lang="es-ES_tradnl" dirty="0"/>
              <a:t>HTTP</a:t>
            </a:r>
          </a:p>
        </p:txBody>
      </p:sp>
      <p:sp>
        <p:nvSpPr>
          <p:cNvPr id="34" name="TextBox 33">
            <a:extLst>
              <a:ext uri="{FF2B5EF4-FFF2-40B4-BE49-F238E27FC236}">
                <a16:creationId xmlns:a16="http://schemas.microsoft.com/office/drawing/2014/main" id="{28FCAB84-33F4-B216-C3A2-D1AFDB245983}"/>
              </a:ext>
            </a:extLst>
          </p:cNvPr>
          <p:cNvSpPr txBox="1"/>
          <p:nvPr/>
        </p:nvSpPr>
        <p:spPr>
          <a:xfrm>
            <a:off x="3265732" y="4597380"/>
            <a:ext cx="1119794" cy="646331"/>
          </a:xfrm>
          <a:prstGeom prst="rect">
            <a:avLst/>
          </a:prstGeom>
          <a:noFill/>
        </p:spPr>
        <p:txBody>
          <a:bodyPr wrap="none" rtlCol="0">
            <a:spAutoFit/>
          </a:bodyPr>
          <a:lstStyle/>
          <a:p>
            <a:r>
              <a:rPr lang="es-ES_tradnl" dirty="0"/>
              <a:t>REST API</a:t>
            </a:r>
          </a:p>
          <a:p>
            <a:r>
              <a:rPr lang="es-ES_tradnl" dirty="0"/>
              <a:t>HTTP</a:t>
            </a:r>
          </a:p>
        </p:txBody>
      </p:sp>
      <p:sp>
        <p:nvSpPr>
          <p:cNvPr id="35" name="Rectangle 34">
            <a:extLst>
              <a:ext uri="{FF2B5EF4-FFF2-40B4-BE49-F238E27FC236}">
                <a16:creationId xmlns:a16="http://schemas.microsoft.com/office/drawing/2014/main" id="{E5D72210-A863-4480-D76E-185971721FD1}"/>
              </a:ext>
            </a:extLst>
          </p:cNvPr>
          <p:cNvSpPr/>
          <p:nvPr/>
        </p:nvSpPr>
        <p:spPr>
          <a:xfrm>
            <a:off x="4680952" y="1780076"/>
            <a:ext cx="3281948" cy="4225924"/>
          </a:xfrm>
          <a:prstGeom prst="rect">
            <a:avLst/>
          </a:prstGeom>
          <a:solidFill>
            <a:schemeClr val="accent6">
              <a:lumMod val="20000"/>
              <a:lumOff val="8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solidFill>
                  <a:schemeClr val="tx1"/>
                </a:solidFill>
              </a:rPr>
              <a:t>Servicio de manejo</a:t>
            </a:r>
          </a:p>
        </p:txBody>
      </p:sp>
      <p:sp>
        <p:nvSpPr>
          <p:cNvPr id="41" name="Rounded Rectangle 40">
            <a:extLst>
              <a:ext uri="{FF2B5EF4-FFF2-40B4-BE49-F238E27FC236}">
                <a16:creationId xmlns:a16="http://schemas.microsoft.com/office/drawing/2014/main" id="{63084ED9-62A5-4B57-2085-F940B0D2D2A6}"/>
              </a:ext>
            </a:extLst>
          </p:cNvPr>
          <p:cNvSpPr/>
          <p:nvPr/>
        </p:nvSpPr>
        <p:spPr>
          <a:xfrm>
            <a:off x="5420630" y="2266871"/>
            <a:ext cx="2076450" cy="9144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Endpoint</a:t>
            </a:r>
            <a:r>
              <a:rPr lang="es-ES_tradnl" dirty="0"/>
              <a:t> de entrenamiento</a:t>
            </a:r>
          </a:p>
        </p:txBody>
      </p:sp>
      <p:sp>
        <p:nvSpPr>
          <p:cNvPr id="42" name="Rounded Rectangle 41">
            <a:extLst>
              <a:ext uri="{FF2B5EF4-FFF2-40B4-BE49-F238E27FC236}">
                <a16:creationId xmlns:a16="http://schemas.microsoft.com/office/drawing/2014/main" id="{58A08A1B-34F3-0CFE-360A-995B3B4DFEE5}"/>
              </a:ext>
            </a:extLst>
          </p:cNvPr>
          <p:cNvSpPr/>
          <p:nvPr/>
        </p:nvSpPr>
        <p:spPr>
          <a:xfrm>
            <a:off x="5467350" y="4465691"/>
            <a:ext cx="2076450" cy="9144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Endpoint</a:t>
            </a:r>
            <a:r>
              <a:rPr lang="es-ES_tradnl" dirty="0"/>
              <a:t> de </a:t>
            </a:r>
            <a:r>
              <a:rPr lang="es-ES_tradnl" dirty="0" err="1"/>
              <a:t>forecasting</a:t>
            </a:r>
            <a:endParaRPr lang="es-ES_tradnl" dirty="0"/>
          </a:p>
        </p:txBody>
      </p:sp>
      <p:cxnSp>
        <p:nvCxnSpPr>
          <p:cNvPr id="43" name="Straight Arrow Connector 42">
            <a:extLst>
              <a:ext uri="{FF2B5EF4-FFF2-40B4-BE49-F238E27FC236}">
                <a16:creationId xmlns:a16="http://schemas.microsoft.com/office/drawing/2014/main" id="{5E20990F-3F76-D983-DA6B-96B2481CECBD}"/>
              </a:ext>
            </a:extLst>
          </p:cNvPr>
          <p:cNvCxnSpPr>
            <a:cxnSpLocks/>
          </p:cNvCxnSpPr>
          <p:nvPr/>
        </p:nvCxnSpPr>
        <p:spPr>
          <a:xfrm flipV="1">
            <a:off x="2970306" y="2764955"/>
            <a:ext cx="2414002" cy="1293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0540B3FF-7199-9999-3F76-DBCDF947058E}"/>
              </a:ext>
            </a:extLst>
          </p:cNvPr>
          <p:cNvCxnSpPr>
            <a:cxnSpLocks/>
          </p:cNvCxnSpPr>
          <p:nvPr/>
        </p:nvCxnSpPr>
        <p:spPr>
          <a:xfrm>
            <a:off x="2970306" y="4922891"/>
            <a:ext cx="246504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50" name="Picture 4" descr="FastAPI Template - Online Compiler - Replit - Replit">
            <a:hlinkClick r:id="rId7"/>
            <a:extLst>
              <a:ext uri="{FF2B5EF4-FFF2-40B4-BE49-F238E27FC236}">
                <a16:creationId xmlns:a16="http://schemas.microsoft.com/office/drawing/2014/main" id="{179C090E-D746-F693-31D5-C984BD040FC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836334" y="1894189"/>
            <a:ext cx="333949" cy="333949"/>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52" descr="A blue whale with blocks in it&#10;&#10;Description automatically generated">
            <a:extLst>
              <a:ext uri="{FF2B5EF4-FFF2-40B4-BE49-F238E27FC236}">
                <a16:creationId xmlns:a16="http://schemas.microsoft.com/office/drawing/2014/main" id="{B7EB2EC5-1DEA-7028-AA58-385D69EF74B9}"/>
              </a:ext>
            </a:extLst>
          </p:cNvPr>
          <p:cNvPicPr>
            <a:picLocks noChangeAspect="1"/>
          </p:cNvPicPr>
          <p:nvPr/>
        </p:nvPicPr>
        <p:blipFill>
          <a:blip r:embed="rId9"/>
          <a:stretch>
            <a:fillRect/>
          </a:stretch>
        </p:blipFill>
        <p:spPr>
          <a:xfrm>
            <a:off x="4743908" y="5546295"/>
            <a:ext cx="518799" cy="374407"/>
          </a:xfrm>
          <a:prstGeom prst="rect">
            <a:avLst/>
          </a:prstGeom>
        </p:spPr>
      </p:pic>
      <p:pic>
        <p:nvPicPr>
          <p:cNvPr id="4" name="Picture 3">
            <a:extLst>
              <a:ext uri="{FF2B5EF4-FFF2-40B4-BE49-F238E27FC236}">
                <a16:creationId xmlns:a16="http://schemas.microsoft.com/office/drawing/2014/main" id="{9EAA6DA4-34B2-D9BF-3C65-D205B18379B2}"/>
              </a:ext>
            </a:extLst>
          </p:cNvPr>
          <p:cNvPicPr>
            <a:picLocks noChangeAspect="1"/>
          </p:cNvPicPr>
          <p:nvPr/>
        </p:nvPicPr>
        <p:blipFill rotWithShape="1">
          <a:blip r:embed="rId10"/>
          <a:srcRect l="34809" t="37852" r="58942" b="47260"/>
          <a:stretch/>
        </p:blipFill>
        <p:spPr>
          <a:xfrm>
            <a:off x="4773125" y="3692288"/>
            <a:ext cx="436124" cy="436454"/>
          </a:xfrm>
          <a:prstGeom prst="rect">
            <a:avLst/>
          </a:prstGeom>
        </p:spPr>
      </p:pic>
      <p:sp>
        <p:nvSpPr>
          <p:cNvPr id="7" name="Rounded Rectangle 6">
            <a:extLst>
              <a:ext uri="{FF2B5EF4-FFF2-40B4-BE49-F238E27FC236}">
                <a16:creationId xmlns:a16="http://schemas.microsoft.com/office/drawing/2014/main" id="{2CCB2364-76CB-A781-293A-E2E3B5F868BE}"/>
              </a:ext>
            </a:extLst>
          </p:cNvPr>
          <p:cNvSpPr/>
          <p:nvPr/>
        </p:nvSpPr>
        <p:spPr>
          <a:xfrm>
            <a:off x="9075831" y="2262773"/>
            <a:ext cx="2076450"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Pipeline de entrenamiento</a:t>
            </a:r>
          </a:p>
        </p:txBody>
      </p:sp>
      <p:sp>
        <p:nvSpPr>
          <p:cNvPr id="12" name="Rounded Rectangle 11">
            <a:extLst>
              <a:ext uri="{FF2B5EF4-FFF2-40B4-BE49-F238E27FC236}">
                <a16:creationId xmlns:a16="http://schemas.microsoft.com/office/drawing/2014/main" id="{2C257DC4-E399-E604-6A78-1CC1C9FB169A}"/>
              </a:ext>
            </a:extLst>
          </p:cNvPr>
          <p:cNvSpPr/>
          <p:nvPr/>
        </p:nvSpPr>
        <p:spPr>
          <a:xfrm>
            <a:off x="9075831" y="4463345"/>
            <a:ext cx="2076450"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Servicio de </a:t>
            </a:r>
            <a:r>
              <a:rPr lang="es-ES_tradnl" dirty="0" err="1"/>
              <a:t>forecasting</a:t>
            </a:r>
            <a:endParaRPr lang="es-ES_tradnl" dirty="0"/>
          </a:p>
        </p:txBody>
      </p:sp>
      <p:cxnSp>
        <p:nvCxnSpPr>
          <p:cNvPr id="13" name="Straight Arrow Connector 12">
            <a:extLst>
              <a:ext uri="{FF2B5EF4-FFF2-40B4-BE49-F238E27FC236}">
                <a16:creationId xmlns:a16="http://schemas.microsoft.com/office/drawing/2014/main" id="{8E5F5594-DB6A-5B31-231E-A2AF2A98637A}"/>
              </a:ext>
            </a:extLst>
          </p:cNvPr>
          <p:cNvCxnSpPr>
            <a:cxnSpLocks/>
            <a:stCxn id="41" idx="3"/>
            <a:endCxn id="7" idx="1"/>
          </p:cNvCxnSpPr>
          <p:nvPr/>
        </p:nvCxnSpPr>
        <p:spPr>
          <a:xfrm flipV="1">
            <a:off x="7497080" y="2719973"/>
            <a:ext cx="1578751" cy="4098"/>
          </a:xfrm>
          <a:prstGeom prst="straightConnector1">
            <a:avLst/>
          </a:prstGeom>
          <a:ln w="28575">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7169355-E3EC-C798-1763-C42187462346}"/>
              </a:ext>
            </a:extLst>
          </p:cNvPr>
          <p:cNvCxnSpPr>
            <a:cxnSpLocks/>
            <a:stCxn id="42" idx="3"/>
          </p:cNvCxnSpPr>
          <p:nvPr/>
        </p:nvCxnSpPr>
        <p:spPr>
          <a:xfrm>
            <a:off x="7543800" y="4922891"/>
            <a:ext cx="1532031" cy="0"/>
          </a:xfrm>
          <a:prstGeom prst="straightConnector1">
            <a:avLst/>
          </a:prstGeom>
          <a:ln w="28575">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24" name="Picture 23" descr="A white line on a green background&#10;&#10;Description automatically generated">
            <a:extLst>
              <a:ext uri="{FF2B5EF4-FFF2-40B4-BE49-F238E27FC236}">
                <a16:creationId xmlns:a16="http://schemas.microsoft.com/office/drawing/2014/main" id="{3CE5FABF-FD7F-6498-052D-E41DE1C5C0F2}"/>
              </a:ext>
            </a:extLst>
          </p:cNvPr>
          <p:cNvPicPr>
            <a:picLocks noChangeAspect="1"/>
          </p:cNvPicPr>
          <p:nvPr/>
        </p:nvPicPr>
        <p:blipFill>
          <a:blip r:embed="rId11"/>
          <a:stretch>
            <a:fillRect/>
          </a:stretch>
        </p:blipFill>
        <p:spPr>
          <a:xfrm>
            <a:off x="10114056" y="455172"/>
            <a:ext cx="786061" cy="786061"/>
          </a:xfrm>
          <a:prstGeom prst="rect">
            <a:avLst/>
          </a:prstGeom>
        </p:spPr>
      </p:pic>
      <p:pic>
        <p:nvPicPr>
          <p:cNvPr id="25" name="Picture 24" descr="A white line on a green background&#10;&#10;Description automatically generated">
            <a:extLst>
              <a:ext uri="{FF2B5EF4-FFF2-40B4-BE49-F238E27FC236}">
                <a16:creationId xmlns:a16="http://schemas.microsoft.com/office/drawing/2014/main" id="{2978DD19-9F94-1D17-9119-D845B538FCE4}"/>
              </a:ext>
            </a:extLst>
          </p:cNvPr>
          <p:cNvPicPr>
            <a:picLocks noChangeAspect="1"/>
          </p:cNvPicPr>
          <p:nvPr/>
        </p:nvPicPr>
        <p:blipFill>
          <a:blip r:embed="rId11"/>
          <a:stretch>
            <a:fillRect/>
          </a:stretch>
        </p:blipFill>
        <p:spPr>
          <a:xfrm>
            <a:off x="8782050" y="455172"/>
            <a:ext cx="786061" cy="786061"/>
          </a:xfrm>
          <a:prstGeom prst="rect">
            <a:avLst/>
          </a:prstGeom>
        </p:spPr>
      </p:pic>
      <p:sp>
        <p:nvSpPr>
          <p:cNvPr id="26" name="TextBox 25">
            <a:extLst>
              <a:ext uri="{FF2B5EF4-FFF2-40B4-BE49-F238E27FC236}">
                <a16:creationId xmlns:a16="http://schemas.microsoft.com/office/drawing/2014/main" id="{411B0654-F411-A31F-4318-FACC668E995E}"/>
              </a:ext>
            </a:extLst>
          </p:cNvPr>
          <p:cNvSpPr txBox="1"/>
          <p:nvPr/>
        </p:nvSpPr>
        <p:spPr>
          <a:xfrm>
            <a:off x="7274906" y="546704"/>
            <a:ext cx="1507144" cy="646331"/>
          </a:xfrm>
          <a:prstGeom prst="rect">
            <a:avLst/>
          </a:prstGeom>
          <a:noFill/>
        </p:spPr>
        <p:txBody>
          <a:bodyPr wrap="none" rtlCol="0">
            <a:spAutoFit/>
          </a:bodyPr>
          <a:lstStyle/>
          <a:p>
            <a:r>
              <a:rPr lang="es-ES_tradnl" dirty="0"/>
              <a:t>Almacén de </a:t>
            </a:r>
          </a:p>
          <a:p>
            <a:pPr algn="r"/>
            <a:r>
              <a:rPr lang="es-ES_tradnl" dirty="0"/>
              <a:t>modelos</a:t>
            </a:r>
          </a:p>
        </p:txBody>
      </p:sp>
      <p:sp>
        <p:nvSpPr>
          <p:cNvPr id="27" name="TextBox 26">
            <a:extLst>
              <a:ext uri="{FF2B5EF4-FFF2-40B4-BE49-F238E27FC236}">
                <a16:creationId xmlns:a16="http://schemas.microsoft.com/office/drawing/2014/main" id="{2757FEDA-5957-1415-C8B3-1BAADA47EA38}"/>
              </a:ext>
            </a:extLst>
          </p:cNvPr>
          <p:cNvSpPr txBox="1"/>
          <p:nvPr/>
        </p:nvSpPr>
        <p:spPr>
          <a:xfrm>
            <a:off x="10867217" y="546704"/>
            <a:ext cx="1157689" cy="646331"/>
          </a:xfrm>
          <a:prstGeom prst="rect">
            <a:avLst/>
          </a:prstGeom>
          <a:noFill/>
        </p:spPr>
        <p:txBody>
          <a:bodyPr wrap="none" rtlCol="0">
            <a:spAutoFit/>
          </a:bodyPr>
          <a:lstStyle/>
          <a:p>
            <a:r>
              <a:rPr lang="es-ES_tradnl" dirty="0"/>
              <a:t>Series de</a:t>
            </a:r>
          </a:p>
          <a:p>
            <a:r>
              <a:rPr lang="es-ES_tradnl" dirty="0"/>
              <a:t>tiempo</a:t>
            </a:r>
          </a:p>
        </p:txBody>
      </p:sp>
      <p:cxnSp>
        <p:nvCxnSpPr>
          <p:cNvPr id="28" name="Straight Arrow Connector 27">
            <a:extLst>
              <a:ext uri="{FF2B5EF4-FFF2-40B4-BE49-F238E27FC236}">
                <a16:creationId xmlns:a16="http://schemas.microsoft.com/office/drawing/2014/main" id="{E2504901-435B-41D1-30B8-5FE6A837716D}"/>
              </a:ext>
            </a:extLst>
          </p:cNvPr>
          <p:cNvCxnSpPr>
            <a:cxnSpLocks/>
            <a:stCxn id="25" idx="2"/>
          </p:cNvCxnSpPr>
          <p:nvPr/>
        </p:nvCxnSpPr>
        <p:spPr>
          <a:xfrm>
            <a:off x="9175081" y="1241233"/>
            <a:ext cx="0" cy="538843"/>
          </a:xfrm>
          <a:prstGeom prst="straightConnector1">
            <a:avLst/>
          </a:prstGeom>
          <a:ln w="28575">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F5874EF7-06E4-0CB3-599E-06C7FFCECA3D}"/>
              </a:ext>
            </a:extLst>
          </p:cNvPr>
          <p:cNvCxnSpPr>
            <a:cxnSpLocks/>
          </p:cNvCxnSpPr>
          <p:nvPr/>
        </p:nvCxnSpPr>
        <p:spPr>
          <a:xfrm>
            <a:off x="10507086" y="1241233"/>
            <a:ext cx="0" cy="538843"/>
          </a:xfrm>
          <a:prstGeom prst="straightConnector1">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 name="Footer Placeholder 4">
            <a:extLst>
              <a:ext uri="{FF2B5EF4-FFF2-40B4-BE49-F238E27FC236}">
                <a16:creationId xmlns:a16="http://schemas.microsoft.com/office/drawing/2014/main" id="{E1CEBEB0-75CF-6968-132F-4DABE31D6A41}"/>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4742812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1</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r>
              <a:rPr lang="es-ES_tradnl" sz="2000" b="1" dirty="0" err="1">
                <a:solidFill>
                  <a:schemeClr val="accent1"/>
                </a:solidFill>
              </a:rPr>
              <a:t>Endpoint</a:t>
            </a:r>
            <a:r>
              <a:rPr lang="es-ES_tradnl" sz="2000" b="1" dirty="0">
                <a:solidFill>
                  <a:schemeClr val="accent1"/>
                </a:solidFill>
              </a:rPr>
              <a:t> de entrenamiento: </a:t>
            </a:r>
            <a:r>
              <a:rPr lang="es-ES_tradnl" sz="2000" dirty="0"/>
              <a:t>La lógica de la aplicación detrás del </a:t>
            </a:r>
            <a:r>
              <a:rPr lang="es-ES_tradnl" sz="2000" dirty="0" err="1"/>
              <a:t>endpoint</a:t>
            </a:r>
            <a:r>
              <a:rPr lang="es-ES_tradnl" sz="2000" dirty="0"/>
              <a:t> de entrenamiento debe contener una verificación de que el modelo para el que se solicita un re-entrenamiento no se haya actualizado recientemente antes de proceder a solicitar un nuevo trabajo de entrenamiento y una actualización del modelo. </a:t>
            </a:r>
          </a:p>
          <a:p>
            <a:endParaRPr lang="es-ES_tradnl" sz="2000" dirty="0"/>
          </a:p>
          <a:p>
            <a:r>
              <a:rPr lang="es-ES_tradnl" sz="2000" b="1" dirty="0" err="1">
                <a:solidFill>
                  <a:schemeClr val="accent1"/>
                </a:solidFill>
              </a:rPr>
              <a:t>Endpoint</a:t>
            </a:r>
            <a:r>
              <a:rPr lang="es-ES_tradnl" sz="2000" b="1" dirty="0">
                <a:solidFill>
                  <a:schemeClr val="accent1"/>
                </a:solidFill>
              </a:rPr>
              <a:t> de </a:t>
            </a:r>
            <a:r>
              <a:rPr lang="es-ES_tradnl" sz="2000" b="1" dirty="0" err="1">
                <a:solidFill>
                  <a:schemeClr val="accent1"/>
                </a:solidFill>
              </a:rPr>
              <a:t>forecasting</a:t>
            </a:r>
            <a:r>
              <a:rPr lang="es-ES_tradnl" sz="2000" b="1" dirty="0">
                <a:solidFill>
                  <a:schemeClr val="accent1"/>
                </a:solidFill>
              </a:rPr>
              <a:t>: </a:t>
            </a:r>
            <a:r>
              <a:rPr lang="es-ES_tradnl" sz="2000" dirty="0"/>
              <a:t>La lógica de aplicación detrás del </a:t>
            </a:r>
            <a:r>
              <a:rPr lang="es-ES_tradnl" sz="2000" dirty="0" err="1"/>
              <a:t>endpoint</a:t>
            </a:r>
            <a:r>
              <a:rPr lang="es-ES_tradnl" sz="2000" dirty="0"/>
              <a:t> de pronóstico debe garantizar que el modelo requerido para el pronóstico esté disponible. Si no es así, deberá recuperarlo en la tienda de modelos. Después de hacer esto, debería usar el modelo para producir un pronóstico que pueda representarse y almacenarse en el panel del usuario.</a:t>
            </a:r>
          </a:p>
          <a:p>
            <a:pPr marL="0" indent="0">
              <a:buNone/>
            </a:pPr>
            <a:endParaRPr lang="es-ES_tradnl" sz="2000" dirty="0"/>
          </a:p>
          <a:p>
            <a:pPr marL="0" indent="0">
              <a:buNone/>
            </a:pPr>
            <a:endParaRPr lang="es-ES_tradnl" sz="2000" dirty="0"/>
          </a:p>
          <a:p>
            <a:pPr marL="0" indent="0">
              <a:buNone/>
            </a:pPr>
            <a:endParaRPr lang="es-ES_tradnl" sz="2000" dirty="0"/>
          </a:p>
          <a:p>
            <a:pPr marL="0" indent="0">
              <a:buNone/>
            </a:pPr>
            <a:endParaRPr lang="es-ES_tradnl" sz="2000" dirty="0"/>
          </a:p>
        </p:txBody>
      </p:sp>
      <p:sp>
        <p:nvSpPr>
          <p:cNvPr id="4" name="Footer Placeholder 4">
            <a:extLst>
              <a:ext uri="{FF2B5EF4-FFF2-40B4-BE49-F238E27FC236}">
                <a16:creationId xmlns:a16="http://schemas.microsoft.com/office/drawing/2014/main" id="{B7CD7D79-6324-9DED-F74B-AB87BED5F787}"/>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7686058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Problema de </a:t>
            </a:r>
            <a:r>
              <a:rPr lang="es-ES_tradnl" sz="5200" dirty="0" err="1">
                <a:solidFill>
                  <a:srgbClr val="FFFFFF"/>
                </a:solidFill>
              </a:rPr>
              <a:t>forecasting</a:t>
            </a:r>
            <a:r>
              <a:rPr lang="es-ES_tradnl" sz="5200" dirty="0">
                <a:solidFill>
                  <a:srgbClr val="FFFFFF"/>
                </a:solidFill>
              </a:rPr>
              <a:t> 2</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36</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FC31E5EB-0F1A-9ABE-FA4E-5A7EAEF3ADC3}"/>
              </a:ext>
            </a:extLst>
          </p:cNvPr>
          <p:cNvSpPr txBox="1">
            <a:spLocks/>
          </p:cNvSpPr>
          <p:nvPr/>
        </p:nvSpPr>
        <p:spPr>
          <a:xfrm>
            <a:off x="611094" y="6413889"/>
            <a:ext cx="832115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4047543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Este problema es muy similar al anterior, pero ahora la tarea en proporcionar pronósticos de artículos a nivel de tiendas las cuales son de clientes, y estos venden en una plataforma conocida de </a:t>
            </a:r>
            <a:r>
              <a:rPr lang="es-ES_tradnl" sz="2000" dirty="0" err="1"/>
              <a:t>retail</a:t>
            </a:r>
            <a:r>
              <a:rPr lang="es-ES_tradnl" sz="2000" dirty="0"/>
              <a:t>.</a:t>
            </a:r>
          </a:p>
          <a:p>
            <a:pPr marL="0" indent="0">
              <a:buNone/>
            </a:pPr>
            <a:r>
              <a:rPr lang="es-ES_tradnl" sz="2000" dirty="0"/>
              <a:t>Los usuarios tienen los siguientes requisitos:</a:t>
            </a:r>
          </a:p>
          <a:p>
            <a:r>
              <a:rPr lang="es-ES_tradnl" sz="2000" dirty="0"/>
              <a:t>Los pronósticos deben presentarse y ser accesibles a través de un servicio ofrecido por la empresa encargada de gestionar los datos de los clientes.</a:t>
            </a:r>
          </a:p>
          <a:p>
            <a:r>
              <a:rPr lang="es-ES_tradnl" sz="2000" dirty="0"/>
              <a:t>Las predicciones deben realizarse a nivel de tiendas individuales y productos individuales.</a:t>
            </a:r>
          </a:p>
          <a:p>
            <a:r>
              <a:rPr lang="es-ES_tradnl" sz="2000" dirty="0"/>
              <a:t>Los usuarios estarán interesados en sus propias tiendas y no se preocuparán por las tendencias globales.</a:t>
            </a:r>
          </a:p>
          <a:p>
            <a:r>
              <a:rPr lang="es-ES_tradnl" sz="2000" dirty="0"/>
              <a:t>Los clientes están interesados en las ventas mensuales.</a:t>
            </a:r>
            <a:endParaRPr lang="es-ES_tradnl" sz="2400" dirty="0"/>
          </a:p>
        </p:txBody>
      </p:sp>
      <p:sp>
        <p:nvSpPr>
          <p:cNvPr id="4" name="Footer Placeholder 4">
            <a:extLst>
              <a:ext uri="{FF2B5EF4-FFF2-40B4-BE49-F238E27FC236}">
                <a16:creationId xmlns:a16="http://schemas.microsoft.com/office/drawing/2014/main" id="{AE2A5EB9-780D-C0F4-7EDC-14F30EB812BA}"/>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41410407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Dado estos requerimientos, se crean historias de usuarios, que se puede introducir en un servicio de gestión de proyectos. Menciónenos algunas:</a:t>
            </a:r>
          </a:p>
          <a:p>
            <a:r>
              <a:rPr lang="es-ES_tradnl" sz="2000" i="1" dirty="0">
                <a:solidFill>
                  <a:schemeClr val="accent5"/>
                </a:solidFill>
              </a:rPr>
              <a:t>Historia de usuario 1: </a:t>
            </a:r>
            <a:r>
              <a:rPr lang="es-ES_tradnl" sz="2000" dirty="0"/>
              <a:t>Como cliente, quiero ingresar a mi área de usuario del sistema y observar cuales son el pronóstico de ventas de mis productos para el siguiente año.</a:t>
            </a:r>
          </a:p>
          <a:p>
            <a:r>
              <a:rPr lang="es-ES_tradnl" sz="2000" i="1" dirty="0">
                <a:solidFill>
                  <a:schemeClr val="accent5"/>
                </a:solidFill>
              </a:rPr>
              <a:t>Historia de usuario 2: </a:t>
            </a:r>
            <a:r>
              <a:rPr lang="es-ES_tradnl" sz="2000" dirty="0"/>
              <a:t>Como cliente, quiero poder filtrar pronósticos basados en productos específicos.</a:t>
            </a:r>
          </a:p>
        </p:txBody>
      </p:sp>
      <p:sp>
        <p:nvSpPr>
          <p:cNvPr id="4" name="Footer Placeholder 4">
            <a:extLst>
              <a:ext uri="{FF2B5EF4-FFF2-40B4-BE49-F238E27FC236}">
                <a16:creationId xmlns:a16="http://schemas.microsoft.com/office/drawing/2014/main" id="{54723450-2B54-F45A-4862-9C7CD17BF639}"/>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8735865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De estas historias, podemos empezar a obtener información técnica:</a:t>
            </a:r>
          </a:p>
        </p:txBody>
      </p:sp>
      <p:graphicFrame>
        <p:nvGraphicFramePr>
          <p:cNvPr id="4" name="Table 3">
            <a:extLst>
              <a:ext uri="{FF2B5EF4-FFF2-40B4-BE49-F238E27FC236}">
                <a16:creationId xmlns:a16="http://schemas.microsoft.com/office/drawing/2014/main" id="{D6677791-7C86-D616-1E75-38BCB431398A}"/>
              </a:ext>
            </a:extLst>
          </p:cNvPr>
          <p:cNvGraphicFramePr>
            <a:graphicFrameLocks noGrp="1"/>
          </p:cNvGraphicFramePr>
          <p:nvPr>
            <p:extLst>
              <p:ext uri="{D42A27DB-BD31-4B8C-83A1-F6EECF244321}">
                <p14:modId xmlns:p14="http://schemas.microsoft.com/office/powerpoint/2010/main" val="2111873745"/>
              </p:ext>
            </p:extLst>
          </p:nvPr>
        </p:nvGraphicFramePr>
        <p:xfrm>
          <a:off x="542925" y="2208214"/>
          <a:ext cx="10877550" cy="2748280"/>
        </p:xfrm>
        <a:graphic>
          <a:graphicData uri="http://schemas.openxmlformats.org/drawingml/2006/table">
            <a:tbl>
              <a:tblPr firstRow="1" bandRow="1">
                <a:tableStyleId>{7DF18680-E054-41AD-8BC1-D1AEF772440D}</a:tableStyleId>
              </a:tblPr>
              <a:tblGrid>
                <a:gridCol w="2428875">
                  <a:extLst>
                    <a:ext uri="{9D8B030D-6E8A-4147-A177-3AD203B41FA5}">
                      <a16:colId xmlns:a16="http://schemas.microsoft.com/office/drawing/2014/main" val="3461619089"/>
                    </a:ext>
                  </a:extLst>
                </a:gridCol>
                <a:gridCol w="4822825">
                  <a:extLst>
                    <a:ext uri="{9D8B030D-6E8A-4147-A177-3AD203B41FA5}">
                      <a16:colId xmlns:a16="http://schemas.microsoft.com/office/drawing/2014/main" val="1585459770"/>
                    </a:ext>
                  </a:extLst>
                </a:gridCol>
                <a:gridCol w="3625850">
                  <a:extLst>
                    <a:ext uri="{9D8B030D-6E8A-4147-A177-3AD203B41FA5}">
                      <a16:colId xmlns:a16="http://schemas.microsoft.com/office/drawing/2014/main" val="2112315087"/>
                    </a:ext>
                  </a:extLst>
                </a:gridCol>
              </a:tblGrid>
              <a:tr h="370840">
                <a:tc>
                  <a:txBody>
                    <a:bodyPr/>
                    <a:lstStyle/>
                    <a:p>
                      <a:r>
                        <a:rPr lang="es-ES_tradnl" dirty="0"/>
                        <a:t>Historia de usuario</a:t>
                      </a:r>
                    </a:p>
                  </a:txBody>
                  <a:tcPr/>
                </a:tc>
                <a:tc>
                  <a:txBody>
                    <a:bodyPr/>
                    <a:lstStyle/>
                    <a:p>
                      <a:r>
                        <a:rPr lang="es-ES_tradnl" dirty="0"/>
                        <a:t>Detalles</a:t>
                      </a:r>
                    </a:p>
                  </a:txBody>
                  <a:tcPr/>
                </a:tc>
                <a:tc>
                  <a:txBody>
                    <a:bodyPr/>
                    <a:lstStyle/>
                    <a:p>
                      <a:r>
                        <a:rPr lang="es-ES_tradnl" dirty="0"/>
                        <a:t>Requerimientos técnicos</a:t>
                      </a:r>
                    </a:p>
                  </a:txBody>
                  <a:tcPr/>
                </a:tc>
                <a:extLst>
                  <a:ext uri="{0D108BD9-81ED-4DB2-BD59-A6C34878D82A}">
                    <a16:rowId xmlns:a16="http://schemas.microsoft.com/office/drawing/2014/main" val="836071195"/>
                  </a:ext>
                </a:extLst>
              </a:tr>
              <a:tr h="370840">
                <a:tc>
                  <a:txBody>
                    <a:bodyPr/>
                    <a:lstStyle/>
                    <a:p>
                      <a:r>
                        <a:rPr lang="es-ES_tradnl" dirty="0"/>
                        <a:t>1</a:t>
                      </a:r>
                    </a:p>
                  </a:txBody>
                  <a:tcPr/>
                </a:tc>
                <a:tc>
                  <a:txBody>
                    <a:bodyPr/>
                    <a:lstStyle/>
                    <a:p>
                      <a:r>
                        <a:rPr lang="es-ES_tradnl" i="1" dirty="0"/>
                        <a:t>Como cliente, quiero ingresar a mi área de usuario del sistema y observar cuales son el pronóstico de ventas de mis productos para el siguiente año.</a:t>
                      </a:r>
                    </a:p>
                  </a:txBody>
                  <a:tcPr/>
                </a:tc>
                <a:tc>
                  <a:txBody>
                    <a:bodyPr/>
                    <a:lstStyle/>
                    <a:p>
                      <a:r>
                        <a:rPr lang="es-ES_tradnl" dirty="0"/>
                        <a:t>Target = Demanda de producto</a:t>
                      </a:r>
                    </a:p>
                    <a:p>
                      <a:r>
                        <a:rPr lang="es-ES_tradnl" dirty="0"/>
                        <a:t>Horizonte de predicción = 1 a 12 meses. </a:t>
                      </a:r>
                    </a:p>
                    <a:p>
                      <a:r>
                        <a:rPr lang="es-ES_tradnl" dirty="0"/>
                        <a:t>Interfaz con un </a:t>
                      </a:r>
                      <a:r>
                        <a:rPr lang="es-ES_tradnl" dirty="0" err="1"/>
                        <a:t>dashboard</a:t>
                      </a:r>
                      <a:endParaRPr lang="es-ES_tradnl" dirty="0"/>
                    </a:p>
                  </a:txBody>
                  <a:tcPr/>
                </a:tc>
                <a:extLst>
                  <a:ext uri="{0D108BD9-81ED-4DB2-BD59-A6C34878D82A}">
                    <a16:rowId xmlns:a16="http://schemas.microsoft.com/office/drawing/2014/main" val="1008576025"/>
                  </a:ext>
                </a:extLst>
              </a:tr>
              <a:tr h="370840">
                <a:tc>
                  <a:txBody>
                    <a:bodyPr/>
                    <a:lstStyle/>
                    <a:p>
                      <a:r>
                        <a:rPr lang="es-ES_tradnl" dirty="0"/>
                        <a:t>2</a:t>
                      </a:r>
                    </a:p>
                  </a:txBody>
                  <a:tcPr/>
                </a:tc>
                <a:tc>
                  <a:txBody>
                    <a:bodyPr/>
                    <a:lstStyle/>
                    <a:p>
                      <a:r>
                        <a:rPr lang="es-ES_tradnl" i="1" dirty="0"/>
                        <a:t>Como cliente, quiero poder filtrar pronósticos basados en productos específicos.</a:t>
                      </a:r>
                    </a:p>
                  </a:txBody>
                  <a:tcPr/>
                </a:tc>
                <a:tc>
                  <a:txBody>
                    <a:bodyPr/>
                    <a:lstStyle/>
                    <a:p>
                      <a:r>
                        <a:rPr lang="es-ES_tradnl" dirty="0"/>
                        <a:t>Modelo por tienda y producto.</a:t>
                      </a:r>
                    </a:p>
                    <a:p>
                      <a:endParaRPr lang="es-ES_tradnl" dirty="0"/>
                    </a:p>
                    <a:p>
                      <a:r>
                        <a:rPr lang="es-ES_tradnl" dirty="0"/>
                        <a:t>Múltiples modelos diferentes y predicciones diferentes.</a:t>
                      </a:r>
                    </a:p>
                  </a:txBody>
                  <a:tcPr/>
                </a:tc>
                <a:extLst>
                  <a:ext uri="{0D108BD9-81ED-4DB2-BD59-A6C34878D82A}">
                    <a16:rowId xmlns:a16="http://schemas.microsoft.com/office/drawing/2014/main" val="1689746965"/>
                  </a:ext>
                </a:extLst>
              </a:tr>
            </a:tbl>
          </a:graphicData>
        </a:graphic>
      </p:graphicFrame>
      <p:sp>
        <p:nvSpPr>
          <p:cNvPr id="7" name="Footer Placeholder 4">
            <a:extLst>
              <a:ext uri="{FF2B5EF4-FFF2-40B4-BE49-F238E27FC236}">
                <a16:creationId xmlns:a16="http://schemas.microsoft.com/office/drawing/2014/main" id="{C7DAD0DC-8A0E-9AAB-AEF0-EF4E57CC35E3}"/>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062092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37" name="Rounded Rectangle 36">
            <a:extLst>
              <a:ext uri="{FF2B5EF4-FFF2-40B4-BE49-F238E27FC236}">
                <a16:creationId xmlns:a16="http://schemas.microsoft.com/office/drawing/2014/main" id="{EDF09384-E214-A225-D256-D6A0A43C63F2}"/>
              </a:ext>
            </a:extLst>
          </p:cNvPr>
          <p:cNvSpPr/>
          <p:nvPr/>
        </p:nvSpPr>
        <p:spPr>
          <a:xfrm>
            <a:off x="9679159" y="1241660"/>
            <a:ext cx="2096547" cy="5005136"/>
          </a:xfrm>
          <a:prstGeom prst="roundRect">
            <a:avLst/>
          </a:prstGeom>
          <a:solidFill>
            <a:schemeClr val="bg1">
              <a:lumMod val="8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2021304"/>
            <a:ext cx="5759226" cy="4123909"/>
          </a:xfrm>
        </p:spPr>
        <p:txBody>
          <a:bodyPr>
            <a:normAutofit/>
          </a:bodyPr>
          <a:lstStyle/>
          <a:p>
            <a:pPr marL="0" indent="0">
              <a:buNone/>
            </a:pPr>
            <a:r>
              <a:rPr lang="es-ES_tradnl" sz="2000" dirty="0"/>
              <a:t>El sistema de aprendizaje automático y el servicio web se instalan dentro de un contenedor. </a:t>
            </a:r>
          </a:p>
          <a:p>
            <a:pPr marL="0" indent="0">
              <a:buNone/>
            </a:pPr>
            <a:r>
              <a:rPr lang="es-ES_tradnl" sz="2000" dirty="0"/>
              <a:t>Luego se utiliza un sistema de orquestación de contenedores para ejecutar los contenedores en un grupo de servidores físicos o virtuales. </a:t>
            </a:r>
          </a:p>
          <a:p>
            <a:pPr marL="0" indent="0">
              <a:buNone/>
            </a:pPr>
            <a:r>
              <a:rPr lang="es-ES_tradnl" sz="2000" dirty="0"/>
              <a:t>Similar a la máquina virtuales, se puede quitar o agregar manualmente nuevas máquinas al clúster o de forma automática.</a:t>
            </a:r>
          </a:p>
        </p:txBody>
      </p:sp>
      <p:sp>
        <p:nvSpPr>
          <p:cNvPr id="4" name="TextBox 3">
            <a:extLst>
              <a:ext uri="{FF2B5EF4-FFF2-40B4-BE49-F238E27FC236}">
                <a16:creationId xmlns:a16="http://schemas.microsoft.com/office/drawing/2014/main" id="{4E28EA19-8AFA-F21F-CD7F-3A42DFEA942C}"/>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2"/>
                </a:solidFill>
              </a:rPr>
              <a:t>Desplegado en contenedores</a:t>
            </a:r>
          </a:p>
        </p:txBody>
      </p:sp>
      <p:pic>
        <p:nvPicPr>
          <p:cNvPr id="7" name="Graphic 6" descr="Man with solid fill">
            <a:extLst>
              <a:ext uri="{FF2B5EF4-FFF2-40B4-BE49-F238E27FC236}">
                <a16:creationId xmlns:a16="http://schemas.microsoft.com/office/drawing/2014/main" id="{D5373510-A506-6E06-D78D-0B00B2A1847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76365" y="3175434"/>
            <a:ext cx="914400" cy="914400"/>
          </a:xfrm>
          <a:prstGeom prst="rect">
            <a:avLst/>
          </a:prstGeom>
        </p:spPr>
      </p:pic>
      <p:pic>
        <p:nvPicPr>
          <p:cNvPr id="8" name="Graphic 7" descr="Hierarchy outline">
            <a:extLst>
              <a:ext uri="{FF2B5EF4-FFF2-40B4-BE49-F238E27FC236}">
                <a16:creationId xmlns:a16="http://schemas.microsoft.com/office/drawing/2014/main" id="{F7E651B5-2FB6-D480-02B2-B694CC1D770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6200000">
            <a:off x="7604927" y="3168858"/>
            <a:ext cx="914400" cy="914400"/>
          </a:xfrm>
          <a:prstGeom prst="rect">
            <a:avLst/>
          </a:prstGeom>
        </p:spPr>
      </p:pic>
      <p:cxnSp>
        <p:nvCxnSpPr>
          <p:cNvPr id="14" name="Straight Arrow Connector 13">
            <a:extLst>
              <a:ext uri="{FF2B5EF4-FFF2-40B4-BE49-F238E27FC236}">
                <a16:creationId xmlns:a16="http://schemas.microsoft.com/office/drawing/2014/main" id="{5BE9A81F-9F4C-6CEA-148C-61E14334D126}"/>
              </a:ext>
            </a:extLst>
          </p:cNvPr>
          <p:cNvCxnSpPr>
            <a:cxnSpLocks/>
            <a:endCxn id="8" idx="0"/>
          </p:cNvCxnSpPr>
          <p:nvPr/>
        </p:nvCxnSpPr>
        <p:spPr>
          <a:xfrm>
            <a:off x="6997566" y="3626058"/>
            <a:ext cx="607361"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6BA5976F-DCAB-AC10-FACC-1871591D7995}"/>
              </a:ext>
            </a:extLst>
          </p:cNvPr>
          <p:cNvSpPr txBox="1"/>
          <p:nvPr/>
        </p:nvSpPr>
        <p:spPr>
          <a:xfrm>
            <a:off x="10209679" y="2096764"/>
            <a:ext cx="1327030" cy="307777"/>
          </a:xfrm>
          <a:prstGeom prst="rect">
            <a:avLst/>
          </a:prstGeom>
          <a:noFill/>
        </p:spPr>
        <p:txBody>
          <a:bodyPr wrap="none" rtlCol="0">
            <a:spAutoFit/>
          </a:bodyPr>
          <a:lstStyle/>
          <a:p>
            <a:pPr algn="ctr"/>
            <a:r>
              <a:rPr lang="es-ES_tradnl" sz="1400" dirty="0"/>
              <a:t>Contenedor 1</a:t>
            </a:r>
          </a:p>
        </p:txBody>
      </p:sp>
      <p:sp>
        <p:nvSpPr>
          <p:cNvPr id="21" name="TextBox 20">
            <a:extLst>
              <a:ext uri="{FF2B5EF4-FFF2-40B4-BE49-F238E27FC236}">
                <a16:creationId xmlns:a16="http://schemas.microsoft.com/office/drawing/2014/main" id="{F07BAA7B-063F-6B2B-0B6D-B952E565015B}"/>
              </a:ext>
            </a:extLst>
          </p:cNvPr>
          <p:cNvSpPr txBox="1"/>
          <p:nvPr/>
        </p:nvSpPr>
        <p:spPr>
          <a:xfrm>
            <a:off x="10170024" y="2993610"/>
            <a:ext cx="1327030" cy="307777"/>
          </a:xfrm>
          <a:prstGeom prst="rect">
            <a:avLst/>
          </a:prstGeom>
          <a:noFill/>
        </p:spPr>
        <p:txBody>
          <a:bodyPr wrap="none" rtlCol="0">
            <a:spAutoFit/>
          </a:bodyPr>
          <a:lstStyle/>
          <a:p>
            <a:pPr algn="ctr"/>
            <a:r>
              <a:rPr lang="es-ES_tradnl" sz="1400" dirty="0"/>
              <a:t>Contenedor 2</a:t>
            </a:r>
          </a:p>
        </p:txBody>
      </p:sp>
      <p:sp>
        <p:nvSpPr>
          <p:cNvPr id="22" name="TextBox 21">
            <a:extLst>
              <a:ext uri="{FF2B5EF4-FFF2-40B4-BE49-F238E27FC236}">
                <a16:creationId xmlns:a16="http://schemas.microsoft.com/office/drawing/2014/main" id="{23FE3BA1-8D0C-7E89-1508-C3946BD03001}"/>
              </a:ext>
            </a:extLst>
          </p:cNvPr>
          <p:cNvSpPr txBox="1"/>
          <p:nvPr/>
        </p:nvSpPr>
        <p:spPr>
          <a:xfrm>
            <a:off x="10205275" y="3897131"/>
            <a:ext cx="1327030" cy="307777"/>
          </a:xfrm>
          <a:prstGeom prst="rect">
            <a:avLst/>
          </a:prstGeom>
          <a:noFill/>
        </p:spPr>
        <p:txBody>
          <a:bodyPr wrap="none" rtlCol="0">
            <a:spAutoFit/>
          </a:bodyPr>
          <a:lstStyle/>
          <a:p>
            <a:pPr algn="ctr"/>
            <a:r>
              <a:rPr lang="es-ES_tradnl" sz="1400" dirty="0"/>
              <a:t>Contenedor 3</a:t>
            </a:r>
          </a:p>
        </p:txBody>
      </p:sp>
      <p:sp>
        <p:nvSpPr>
          <p:cNvPr id="23" name="TextBox 22">
            <a:extLst>
              <a:ext uri="{FF2B5EF4-FFF2-40B4-BE49-F238E27FC236}">
                <a16:creationId xmlns:a16="http://schemas.microsoft.com/office/drawing/2014/main" id="{7BE3D529-F7C9-F5E5-E5C7-029BA1073AD4}"/>
              </a:ext>
            </a:extLst>
          </p:cNvPr>
          <p:cNvSpPr txBox="1"/>
          <p:nvPr/>
        </p:nvSpPr>
        <p:spPr>
          <a:xfrm>
            <a:off x="10205274" y="4772184"/>
            <a:ext cx="1327030" cy="307777"/>
          </a:xfrm>
          <a:prstGeom prst="rect">
            <a:avLst/>
          </a:prstGeom>
          <a:noFill/>
        </p:spPr>
        <p:txBody>
          <a:bodyPr wrap="none" rtlCol="0">
            <a:spAutoFit/>
          </a:bodyPr>
          <a:lstStyle/>
          <a:p>
            <a:pPr algn="ctr"/>
            <a:r>
              <a:rPr lang="es-ES_tradnl" sz="1400" dirty="0"/>
              <a:t>Contenedor 4</a:t>
            </a:r>
          </a:p>
        </p:txBody>
      </p:sp>
      <p:sp>
        <p:nvSpPr>
          <p:cNvPr id="24" name="TextBox 23">
            <a:extLst>
              <a:ext uri="{FF2B5EF4-FFF2-40B4-BE49-F238E27FC236}">
                <a16:creationId xmlns:a16="http://schemas.microsoft.com/office/drawing/2014/main" id="{0BCFF28E-9C0B-C589-2F24-C51EF7FC5F49}"/>
              </a:ext>
            </a:extLst>
          </p:cNvPr>
          <p:cNvSpPr txBox="1"/>
          <p:nvPr/>
        </p:nvSpPr>
        <p:spPr>
          <a:xfrm>
            <a:off x="10224137" y="5722350"/>
            <a:ext cx="1327030" cy="307777"/>
          </a:xfrm>
          <a:prstGeom prst="rect">
            <a:avLst/>
          </a:prstGeom>
          <a:noFill/>
        </p:spPr>
        <p:txBody>
          <a:bodyPr wrap="none" rtlCol="0">
            <a:spAutoFit/>
          </a:bodyPr>
          <a:lstStyle/>
          <a:p>
            <a:pPr algn="ctr"/>
            <a:r>
              <a:rPr lang="es-ES_tradnl" sz="1400" dirty="0"/>
              <a:t>Contenedor 5</a:t>
            </a:r>
          </a:p>
        </p:txBody>
      </p:sp>
      <p:pic>
        <p:nvPicPr>
          <p:cNvPr id="30" name="Graphic 29" descr="Box with solid fill">
            <a:extLst>
              <a:ext uri="{FF2B5EF4-FFF2-40B4-BE49-F238E27FC236}">
                <a16:creationId xmlns:a16="http://schemas.microsoft.com/office/drawing/2014/main" id="{3252E359-21E5-5CD1-2594-0C0263EC938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494689" y="1454375"/>
            <a:ext cx="748198" cy="748198"/>
          </a:xfrm>
          <a:prstGeom prst="rect">
            <a:avLst/>
          </a:prstGeom>
        </p:spPr>
      </p:pic>
      <p:pic>
        <p:nvPicPr>
          <p:cNvPr id="31" name="Graphic 30" descr="Box with solid fill">
            <a:extLst>
              <a:ext uri="{FF2B5EF4-FFF2-40B4-BE49-F238E27FC236}">
                <a16:creationId xmlns:a16="http://schemas.microsoft.com/office/drawing/2014/main" id="{FA8F058A-F155-C6C3-DCEB-C03C3E0EAB0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494689" y="3265265"/>
            <a:ext cx="748198" cy="748198"/>
          </a:xfrm>
          <a:prstGeom prst="rect">
            <a:avLst/>
          </a:prstGeom>
        </p:spPr>
      </p:pic>
      <p:pic>
        <p:nvPicPr>
          <p:cNvPr id="32" name="Graphic 31" descr="Box with solid fill">
            <a:extLst>
              <a:ext uri="{FF2B5EF4-FFF2-40B4-BE49-F238E27FC236}">
                <a16:creationId xmlns:a16="http://schemas.microsoft.com/office/drawing/2014/main" id="{7E49CD91-E2B1-0FCD-53F4-7B36A0ECC9D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459439" y="2335873"/>
            <a:ext cx="748198" cy="748198"/>
          </a:xfrm>
          <a:prstGeom prst="rect">
            <a:avLst/>
          </a:prstGeom>
        </p:spPr>
      </p:pic>
      <p:pic>
        <p:nvPicPr>
          <p:cNvPr id="33" name="Graphic 32" descr="Box with solid fill">
            <a:extLst>
              <a:ext uri="{FF2B5EF4-FFF2-40B4-BE49-F238E27FC236}">
                <a16:creationId xmlns:a16="http://schemas.microsoft.com/office/drawing/2014/main" id="{B0BFFEE7-ABBA-9776-3294-DAAA4CC9DA8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494689" y="4147976"/>
            <a:ext cx="748198" cy="748198"/>
          </a:xfrm>
          <a:prstGeom prst="rect">
            <a:avLst/>
          </a:prstGeom>
        </p:spPr>
      </p:pic>
      <p:pic>
        <p:nvPicPr>
          <p:cNvPr id="34" name="Graphic 33" descr="Box with solid fill">
            <a:extLst>
              <a:ext uri="{FF2B5EF4-FFF2-40B4-BE49-F238E27FC236}">
                <a16:creationId xmlns:a16="http://schemas.microsoft.com/office/drawing/2014/main" id="{6EE7D10B-7789-6060-A587-9FE82B4BFFA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494689" y="5066752"/>
            <a:ext cx="748198" cy="748198"/>
          </a:xfrm>
          <a:prstGeom prst="rect">
            <a:avLst/>
          </a:prstGeom>
        </p:spPr>
      </p:pic>
      <p:pic>
        <p:nvPicPr>
          <p:cNvPr id="36" name="Graphic 35" descr="Steering Wheel with solid fill">
            <a:extLst>
              <a:ext uri="{FF2B5EF4-FFF2-40B4-BE49-F238E27FC236}">
                <a16:creationId xmlns:a16="http://schemas.microsoft.com/office/drawing/2014/main" id="{AEA6259F-E910-B1ED-30AE-EFFF4C7CAEF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221959" y="3182164"/>
            <a:ext cx="914400" cy="914400"/>
          </a:xfrm>
          <a:prstGeom prst="rect">
            <a:avLst/>
          </a:prstGeom>
        </p:spPr>
      </p:pic>
      <p:cxnSp>
        <p:nvCxnSpPr>
          <p:cNvPr id="41" name="Straight Arrow Connector 40">
            <a:extLst>
              <a:ext uri="{FF2B5EF4-FFF2-40B4-BE49-F238E27FC236}">
                <a16:creationId xmlns:a16="http://schemas.microsoft.com/office/drawing/2014/main" id="{A07CCB98-91CA-6CD2-6694-451C4F5E2E5B}"/>
              </a:ext>
            </a:extLst>
          </p:cNvPr>
          <p:cNvCxnSpPr>
            <a:cxnSpLocks/>
          </p:cNvCxnSpPr>
          <p:nvPr/>
        </p:nvCxnSpPr>
        <p:spPr>
          <a:xfrm>
            <a:off x="8519327" y="3644719"/>
            <a:ext cx="607361"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9" name="Footer Placeholder 4">
            <a:extLst>
              <a:ext uri="{FF2B5EF4-FFF2-40B4-BE49-F238E27FC236}">
                <a16:creationId xmlns:a16="http://schemas.microsoft.com/office/drawing/2014/main" id="{6B57D11F-166B-79C2-82AC-0F8F9ECA2E62}"/>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6681624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Para este caso, las solicitudes no son dinámicas, y tienen un plazo largo de predicción. Para este caso tiene sentido que sigamos el </a:t>
            </a:r>
            <a:r>
              <a:rPr lang="es-ES_tradnl" sz="2000" b="1" dirty="0">
                <a:solidFill>
                  <a:schemeClr val="accent5"/>
                </a:solidFill>
              </a:rPr>
              <a:t>despliegue en lote con subida de los datos en una base de datos y servicio de consulta a la misma</a:t>
            </a:r>
            <a:r>
              <a:rPr lang="es-ES_tradnl" sz="2000" dirty="0">
                <a:solidFill>
                  <a:schemeClr val="accent5"/>
                </a:solidFill>
              </a:rPr>
              <a:t>.</a:t>
            </a:r>
          </a:p>
          <a:p>
            <a:pPr marL="0" indent="0">
              <a:buNone/>
            </a:pPr>
            <a:r>
              <a:rPr lang="es-ES_tradnl" sz="2000" dirty="0"/>
              <a:t>Dado que tenemos modelos individuales por tienda y producto, debemos planificar tener un </a:t>
            </a:r>
            <a:r>
              <a:rPr lang="es-ES_tradnl" sz="2000" b="1" dirty="0">
                <a:solidFill>
                  <a:schemeClr val="accent5"/>
                </a:solidFill>
              </a:rPr>
              <a:t>almacenaje de modelos</a:t>
            </a:r>
            <a:r>
              <a:rPr lang="es-ES_tradnl" sz="2000" dirty="0">
                <a:solidFill>
                  <a:schemeClr val="accent5"/>
                </a:solidFill>
              </a:rPr>
              <a:t>. </a:t>
            </a:r>
          </a:p>
          <a:p>
            <a:pPr marL="0" indent="0">
              <a:buNone/>
            </a:pPr>
            <a:r>
              <a:rPr lang="es-ES_tradnl" sz="2000" dirty="0"/>
              <a:t>El servicio debe tener como objetivo obtener el modelo correcto del almacén y realizar la inferencia solicitada. El servicio debe tener </a:t>
            </a:r>
            <a:r>
              <a:rPr lang="es-ES_tradnl" sz="2000" b="1" dirty="0">
                <a:solidFill>
                  <a:schemeClr val="accent5"/>
                </a:solidFill>
              </a:rPr>
              <a:t>interfaz de comunicación </a:t>
            </a:r>
            <a:r>
              <a:rPr lang="es-ES_tradnl" sz="2000" dirty="0"/>
              <a:t>con el sistema de la empresa (que posee el </a:t>
            </a:r>
            <a:r>
              <a:rPr lang="es-ES_tradnl" sz="2000" dirty="0" err="1"/>
              <a:t>dashboard</a:t>
            </a:r>
            <a:r>
              <a:rPr lang="es-ES_tradnl" sz="2000" dirty="0"/>
              <a:t>) y el almacenaje de modelos.</a:t>
            </a:r>
          </a:p>
          <a:p>
            <a:pPr marL="0" indent="0">
              <a:buNone/>
            </a:pPr>
            <a:r>
              <a:rPr lang="es-ES_tradnl" sz="2000" dirty="0"/>
              <a:t>Del escenario también se observa claramente que se debe </a:t>
            </a:r>
            <a:r>
              <a:rPr lang="es-ES_tradnl" sz="2000" b="1" dirty="0">
                <a:solidFill>
                  <a:schemeClr val="accent5"/>
                </a:solidFill>
              </a:rPr>
              <a:t>re-entrenar de forma mensual </a:t>
            </a:r>
            <a:r>
              <a:rPr lang="es-ES_tradnl" sz="2000" dirty="0"/>
              <a:t>a todos los modelos. </a:t>
            </a:r>
          </a:p>
        </p:txBody>
      </p:sp>
      <p:sp>
        <p:nvSpPr>
          <p:cNvPr id="4" name="Footer Placeholder 4">
            <a:extLst>
              <a:ext uri="{FF2B5EF4-FFF2-40B4-BE49-F238E27FC236}">
                <a16:creationId xmlns:a16="http://schemas.microsoft.com/office/drawing/2014/main" id="{24971214-9C2B-7550-487B-E23005BF0B8E}"/>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3857620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De establecer los cómo, podemos llegar a este diagrama de bloques:</a:t>
            </a:r>
          </a:p>
          <a:p>
            <a:pPr marL="0" indent="0">
              <a:buNone/>
            </a:pPr>
            <a:endParaRPr lang="es-ES_tradnl" sz="2000" dirty="0"/>
          </a:p>
        </p:txBody>
      </p:sp>
      <p:sp>
        <p:nvSpPr>
          <p:cNvPr id="7" name="Google Shape;55;p13">
            <a:extLst>
              <a:ext uri="{FF2B5EF4-FFF2-40B4-BE49-F238E27FC236}">
                <a16:creationId xmlns:a16="http://schemas.microsoft.com/office/drawing/2014/main" id="{01ABDEC1-B2E1-10E9-815E-1CC482110201}"/>
              </a:ext>
            </a:extLst>
          </p:cNvPr>
          <p:cNvSpPr/>
          <p:nvPr/>
        </p:nvSpPr>
        <p:spPr>
          <a:xfrm>
            <a:off x="417530" y="2938109"/>
            <a:ext cx="1541400" cy="981780"/>
          </a:xfrm>
          <a:prstGeom prst="roundRect">
            <a:avLst>
              <a:gd name="adj" fmla="val 16667"/>
            </a:avLst>
          </a:prstGeom>
          <a:ln>
            <a:headEnd type="none" w="sm" len="sm"/>
            <a:tailEnd type="none" w="sm" len="sm"/>
          </a:ln>
        </p:spPr>
        <p:style>
          <a:lnRef idx="2">
            <a:schemeClr val="accent5">
              <a:shade val="15000"/>
            </a:schemeClr>
          </a:lnRef>
          <a:fillRef idx="1">
            <a:schemeClr val="accent5"/>
          </a:fillRef>
          <a:effectRef idx="0">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Integracióncon Retail</a:t>
            </a:r>
            <a:endParaRPr dirty="0"/>
          </a:p>
        </p:txBody>
      </p:sp>
      <p:sp>
        <p:nvSpPr>
          <p:cNvPr id="9" name="Google Shape;56;p13">
            <a:extLst>
              <a:ext uri="{FF2B5EF4-FFF2-40B4-BE49-F238E27FC236}">
                <a16:creationId xmlns:a16="http://schemas.microsoft.com/office/drawing/2014/main" id="{0C968707-A228-FA58-1289-B4B163185074}"/>
              </a:ext>
            </a:extLst>
          </p:cNvPr>
          <p:cNvSpPr/>
          <p:nvPr/>
        </p:nvSpPr>
        <p:spPr>
          <a:xfrm>
            <a:off x="2474890" y="2938109"/>
            <a:ext cx="1893981" cy="981781"/>
          </a:xfrm>
          <a:prstGeom prst="roundRect">
            <a:avLst>
              <a:gd name="adj" fmla="val 16667"/>
            </a:avLst>
          </a:prstGeom>
          <a:ln>
            <a:headEnd type="none" w="sm" len="sm"/>
            <a:tailEnd type="none" w="sm" len="sm"/>
          </a:ln>
        </p:spPr>
        <p:style>
          <a:lnRef idx="2">
            <a:schemeClr val="accent5">
              <a:shade val="15000"/>
            </a:schemeClr>
          </a:lnRef>
          <a:fillRef idx="1">
            <a:schemeClr val="accent5"/>
          </a:fillRef>
          <a:effectRef idx="0">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Limpieza y estructuración de datos</a:t>
            </a:r>
            <a:endParaRPr dirty="0"/>
          </a:p>
        </p:txBody>
      </p:sp>
      <p:sp>
        <p:nvSpPr>
          <p:cNvPr id="16" name="Google Shape;57;p13">
            <a:extLst>
              <a:ext uri="{FF2B5EF4-FFF2-40B4-BE49-F238E27FC236}">
                <a16:creationId xmlns:a16="http://schemas.microsoft.com/office/drawing/2014/main" id="{F2ED4558-BCAA-8EA1-D66E-739DA63B0A7D}"/>
              </a:ext>
            </a:extLst>
          </p:cNvPr>
          <p:cNvSpPr/>
          <p:nvPr/>
        </p:nvSpPr>
        <p:spPr>
          <a:xfrm>
            <a:off x="5000566" y="2910434"/>
            <a:ext cx="1893981" cy="2342479"/>
          </a:xfrm>
          <a:prstGeom prst="roundRect">
            <a:avLst>
              <a:gd name="adj" fmla="val 16667"/>
            </a:avLst>
          </a:prstGeom>
          <a:ln>
            <a:headEnd type="none" w="sm" len="sm"/>
            <a:tailEnd type="none" w="sm" len="sm"/>
          </a:ln>
        </p:spPr>
        <p:style>
          <a:lnRef idx="2">
            <a:schemeClr val="accent5">
              <a:shade val="15000"/>
            </a:schemeClr>
          </a:lnRef>
          <a:fillRef idx="1">
            <a:schemeClr val="accent5"/>
          </a:fillRef>
          <a:effectRef idx="0">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Modelado y predicción</a:t>
            </a:r>
            <a:endParaRPr dirty="0"/>
          </a:p>
        </p:txBody>
      </p:sp>
      <p:sp>
        <p:nvSpPr>
          <p:cNvPr id="18" name="Google Shape;58;p13">
            <a:extLst>
              <a:ext uri="{FF2B5EF4-FFF2-40B4-BE49-F238E27FC236}">
                <a16:creationId xmlns:a16="http://schemas.microsoft.com/office/drawing/2014/main" id="{14A1357C-331F-C5B8-7278-0813CF611BCB}"/>
              </a:ext>
            </a:extLst>
          </p:cNvPr>
          <p:cNvSpPr/>
          <p:nvPr/>
        </p:nvSpPr>
        <p:spPr>
          <a:xfrm>
            <a:off x="7464357" y="3596434"/>
            <a:ext cx="1893981" cy="970475"/>
          </a:xfrm>
          <a:prstGeom prst="roundRect">
            <a:avLst>
              <a:gd name="adj" fmla="val 16667"/>
            </a:avLst>
          </a:prstGeom>
          <a:ln>
            <a:headEnd type="none" w="sm" len="sm"/>
            <a:tailEnd type="none" w="sm" len="sm"/>
          </a:ln>
        </p:spPr>
        <p:style>
          <a:lnRef idx="2">
            <a:schemeClr val="accent5">
              <a:shade val="15000"/>
            </a:schemeClr>
          </a:lnRef>
          <a:fillRef idx="1">
            <a:schemeClr val="accent5"/>
          </a:fillRef>
          <a:effectRef idx="0">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Servicio de consulta</a:t>
            </a:r>
            <a:endParaRPr dirty="0"/>
          </a:p>
        </p:txBody>
      </p:sp>
      <p:sp>
        <p:nvSpPr>
          <p:cNvPr id="20" name="Google Shape;59;p13">
            <a:extLst>
              <a:ext uri="{FF2B5EF4-FFF2-40B4-BE49-F238E27FC236}">
                <a16:creationId xmlns:a16="http://schemas.microsoft.com/office/drawing/2014/main" id="{B5B89BD1-E115-10A9-960C-AADEF4B2AD40}"/>
              </a:ext>
            </a:extLst>
          </p:cNvPr>
          <p:cNvSpPr/>
          <p:nvPr/>
        </p:nvSpPr>
        <p:spPr>
          <a:xfrm>
            <a:off x="9892355" y="3596434"/>
            <a:ext cx="2033760" cy="970475"/>
          </a:xfrm>
          <a:prstGeom prst="roundRect">
            <a:avLst>
              <a:gd name="adj" fmla="val 16667"/>
            </a:avLst>
          </a:prstGeom>
          <a:ln>
            <a:headEnd type="none" w="sm" len="sm"/>
            <a:tailEnd type="none" w="sm" len="sm"/>
          </a:ln>
        </p:spPr>
        <p:style>
          <a:lnRef idx="2">
            <a:schemeClr val="accent5">
              <a:shade val="15000"/>
            </a:schemeClr>
          </a:lnRef>
          <a:fillRef idx="1">
            <a:schemeClr val="accent5"/>
          </a:fillRef>
          <a:effectRef idx="0">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Plataforma web</a:t>
            </a:r>
            <a:endParaRPr dirty="0"/>
          </a:p>
        </p:txBody>
      </p:sp>
      <p:sp>
        <p:nvSpPr>
          <p:cNvPr id="58" name="Google Shape;56;p13">
            <a:extLst>
              <a:ext uri="{FF2B5EF4-FFF2-40B4-BE49-F238E27FC236}">
                <a16:creationId xmlns:a16="http://schemas.microsoft.com/office/drawing/2014/main" id="{24F00854-05A4-FCDB-0B62-6235D386D28A}"/>
              </a:ext>
            </a:extLst>
          </p:cNvPr>
          <p:cNvSpPr/>
          <p:nvPr/>
        </p:nvSpPr>
        <p:spPr>
          <a:xfrm>
            <a:off x="2474890" y="4283790"/>
            <a:ext cx="1893981" cy="981781"/>
          </a:xfrm>
          <a:prstGeom prst="roundRect">
            <a:avLst>
              <a:gd name="adj" fmla="val 16667"/>
            </a:avLst>
          </a:prstGeom>
          <a:ln>
            <a:headEnd type="none" w="sm" len="sm"/>
            <a:tailEnd type="none" w="sm" len="sm"/>
          </a:ln>
        </p:spPr>
        <p:style>
          <a:lnRef idx="2">
            <a:schemeClr val="accent5">
              <a:shade val="15000"/>
            </a:schemeClr>
          </a:lnRef>
          <a:fillRef idx="1">
            <a:schemeClr val="accent5"/>
          </a:fillRef>
          <a:effectRef idx="0">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Almacenaje de datos</a:t>
            </a:r>
            <a:endParaRPr dirty="0"/>
          </a:p>
        </p:txBody>
      </p:sp>
      <p:cxnSp>
        <p:nvCxnSpPr>
          <p:cNvPr id="61" name="Straight Arrow Connector 60">
            <a:extLst>
              <a:ext uri="{FF2B5EF4-FFF2-40B4-BE49-F238E27FC236}">
                <a16:creationId xmlns:a16="http://schemas.microsoft.com/office/drawing/2014/main" id="{A618E6E2-F6A8-E4C0-6956-C0EED89E5295}"/>
              </a:ext>
            </a:extLst>
          </p:cNvPr>
          <p:cNvCxnSpPr>
            <a:stCxn id="7" idx="3"/>
            <a:endCxn id="9" idx="1"/>
          </p:cNvCxnSpPr>
          <p:nvPr/>
        </p:nvCxnSpPr>
        <p:spPr>
          <a:xfrm>
            <a:off x="1958930" y="3428999"/>
            <a:ext cx="515960"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84B20E1B-0DA7-782C-FFB2-93C126F66F67}"/>
              </a:ext>
            </a:extLst>
          </p:cNvPr>
          <p:cNvCxnSpPr/>
          <p:nvPr/>
        </p:nvCxnSpPr>
        <p:spPr>
          <a:xfrm>
            <a:off x="4426738" y="3424985"/>
            <a:ext cx="515960"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40364B40-18BD-693D-CFC3-8AA390C567F1}"/>
              </a:ext>
            </a:extLst>
          </p:cNvPr>
          <p:cNvCxnSpPr/>
          <p:nvPr/>
        </p:nvCxnSpPr>
        <p:spPr>
          <a:xfrm>
            <a:off x="4426738" y="4790611"/>
            <a:ext cx="515960" cy="1"/>
          </a:xfrm>
          <a:prstGeom prst="straightConnector1">
            <a:avLst/>
          </a:prstGeom>
          <a:ln w="3810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E7564A40-3298-E529-30AF-21D4DB21B713}"/>
              </a:ext>
            </a:extLst>
          </p:cNvPr>
          <p:cNvCxnSpPr/>
          <p:nvPr/>
        </p:nvCxnSpPr>
        <p:spPr>
          <a:xfrm>
            <a:off x="6921472" y="4081673"/>
            <a:ext cx="515960" cy="1"/>
          </a:xfrm>
          <a:prstGeom prst="straightConnector1">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17742A66-3862-CA64-9105-13FD63423347}"/>
              </a:ext>
            </a:extLst>
          </p:cNvPr>
          <p:cNvCxnSpPr/>
          <p:nvPr/>
        </p:nvCxnSpPr>
        <p:spPr>
          <a:xfrm>
            <a:off x="9376395" y="4081670"/>
            <a:ext cx="515960" cy="1"/>
          </a:xfrm>
          <a:prstGeom prst="straightConnector1">
            <a:avLst/>
          </a:prstGeom>
          <a:ln w="3810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 name="Footer Placeholder 4">
            <a:extLst>
              <a:ext uri="{FF2B5EF4-FFF2-40B4-BE49-F238E27FC236}">
                <a16:creationId xmlns:a16="http://schemas.microsoft.com/office/drawing/2014/main" id="{CF62FDC2-80B1-C6FB-1AA1-2CA22A9F5A13}"/>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3304720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42</a:t>
            </a:fld>
            <a:endParaRPr lang="en-US" dirty="0"/>
          </a:p>
        </p:txBody>
      </p:sp>
      <p:sp>
        <p:nvSpPr>
          <p:cNvPr id="3" name="Footer Placeholder 4">
            <a:extLst>
              <a:ext uri="{FF2B5EF4-FFF2-40B4-BE49-F238E27FC236}">
                <a16:creationId xmlns:a16="http://schemas.microsoft.com/office/drawing/2014/main" id="{520C312B-063F-4EA4-104D-08FBF0E41694}"/>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graphicFrame>
        <p:nvGraphicFramePr>
          <p:cNvPr id="7" name="Table 6">
            <a:extLst>
              <a:ext uri="{FF2B5EF4-FFF2-40B4-BE49-F238E27FC236}">
                <a16:creationId xmlns:a16="http://schemas.microsoft.com/office/drawing/2014/main" id="{BF58F304-E951-A1CD-F32F-9CACA0C0D7F4}"/>
              </a:ext>
            </a:extLst>
          </p:cNvPr>
          <p:cNvGraphicFramePr>
            <a:graphicFrameLocks noGrp="1"/>
          </p:cNvGraphicFramePr>
          <p:nvPr/>
        </p:nvGraphicFramePr>
        <p:xfrm>
          <a:off x="557211" y="2069624"/>
          <a:ext cx="11077575" cy="3937000"/>
        </p:xfrm>
        <a:graphic>
          <a:graphicData uri="http://schemas.openxmlformats.org/drawingml/2006/table">
            <a:tbl>
              <a:tblPr firstRow="1" bandRow="1">
                <a:tableStyleId>{7DF18680-E054-41AD-8BC1-D1AEF772440D}</a:tableStyleId>
              </a:tblPr>
              <a:tblGrid>
                <a:gridCol w="2143124">
                  <a:extLst>
                    <a:ext uri="{9D8B030D-6E8A-4147-A177-3AD203B41FA5}">
                      <a16:colId xmlns:a16="http://schemas.microsoft.com/office/drawing/2014/main" val="1775612796"/>
                    </a:ext>
                  </a:extLst>
                </a:gridCol>
                <a:gridCol w="4905375">
                  <a:extLst>
                    <a:ext uri="{9D8B030D-6E8A-4147-A177-3AD203B41FA5}">
                      <a16:colId xmlns:a16="http://schemas.microsoft.com/office/drawing/2014/main" val="3430097623"/>
                    </a:ext>
                  </a:extLst>
                </a:gridCol>
                <a:gridCol w="4029076">
                  <a:extLst>
                    <a:ext uri="{9D8B030D-6E8A-4147-A177-3AD203B41FA5}">
                      <a16:colId xmlns:a16="http://schemas.microsoft.com/office/drawing/2014/main" val="589520783"/>
                    </a:ext>
                  </a:extLst>
                </a:gridCol>
              </a:tblGrid>
              <a:tr h="370840">
                <a:tc>
                  <a:txBody>
                    <a:bodyPr/>
                    <a:lstStyle/>
                    <a:p>
                      <a:r>
                        <a:rPr lang="es-ES_tradnl" dirty="0"/>
                        <a:t>Tool/</a:t>
                      </a:r>
                      <a:r>
                        <a:rPr lang="es-ES_tradnl" dirty="0" err="1"/>
                        <a:t>framework</a:t>
                      </a:r>
                      <a:endParaRPr lang="es-ES_tradnl" dirty="0"/>
                    </a:p>
                  </a:txBody>
                  <a:tcPr/>
                </a:tc>
                <a:tc>
                  <a:txBody>
                    <a:bodyPr/>
                    <a:lstStyle/>
                    <a:p>
                      <a:r>
                        <a:rPr lang="es-ES_tradnl" dirty="0"/>
                        <a:t>Pros</a:t>
                      </a:r>
                    </a:p>
                  </a:txBody>
                  <a:tcPr/>
                </a:tc>
                <a:tc>
                  <a:txBody>
                    <a:bodyPr/>
                    <a:lstStyle/>
                    <a:p>
                      <a:r>
                        <a:rPr lang="es-ES_tradnl" dirty="0" err="1"/>
                        <a:t>Cons</a:t>
                      </a:r>
                      <a:endParaRPr lang="es-ES_tradnl" dirty="0"/>
                    </a:p>
                  </a:txBody>
                  <a:tcPr/>
                </a:tc>
                <a:extLst>
                  <a:ext uri="{0D108BD9-81ED-4DB2-BD59-A6C34878D82A}">
                    <a16:rowId xmlns:a16="http://schemas.microsoft.com/office/drawing/2014/main" val="368845052"/>
                  </a:ext>
                </a:extLst>
              </a:tr>
              <a:tr h="370840">
                <a:tc>
                  <a:txBody>
                    <a:bodyPr/>
                    <a:lstStyle/>
                    <a:p>
                      <a:r>
                        <a:rPr lang="es-ES_tradnl" b="1" dirty="0" err="1"/>
                        <a:t>Sklearn</a:t>
                      </a:r>
                      <a:endParaRPr lang="es-ES_tradnl" b="1" dirty="0"/>
                    </a:p>
                  </a:txBody>
                  <a:tcPr/>
                </a:tc>
                <a:tc>
                  <a:txBody>
                    <a:bodyPr/>
                    <a:lstStyle/>
                    <a:p>
                      <a:r>
                        <a:rPr lang="es-ES_tradnl" dirty="0"/>
                        <a:t>Muy conocida por data </a:t>
                      </a:r>
                      <a:r>
                        <a:rPr lang="es-ES_tradnl" dirty="0" err="1"/>
                        <a:t>scientist</a:t>
                      </a:r>
                      <a:endParaRPr lang="es-ES_tradnl" dirty="0"/>
                    </a:p>
                    <a:p>
                      <a:r>
                        <a:rPr lang="es-ES_tradnl" dirty="0"/>
                        <a:t>Sintaxis sencilla</a:t>
                      </a:r>
                    </a:p>
                    <a:p>
                      <a:r>
                        <a:rPr lang="es-ES_tradnl" dirty="0"/>
                        <a:t>Gran comunidad</a:t>
                      </a:r>
                    </a:p>
                    <a:p>
                      <a:r>
                        <a:rPr lang="es-ES_tradnl" dirty="0"/>
                        <a:t>Buen soporte de pipeline y </a:t>
                      </a:r>
                      <a:r>
                        <a:rPr lang="es-ES_tradnl" dirty="0" err="1"/>
                        <a:t>feature</a:t>
                      </a:r>
                      <a:r>
                        <a:rPr lang="es-ES_tradnl" dirty="0"/>
                        <a:t> </a:t>
                      </a:r>
                      <a:r>
                        <a:rPr lang="es-ES_tradnl" dirty="0" err="1"/>
                        <a:t>engineering</a:t>
                      </a:r>
                      <a:endParaRPr lang="es-ES_tradnl" dirty="0"/>
                    </a:p>
                  </a:txBody>
                  <a:tcPr/>
                </a:tc>
                <a:tc>
                  <a:txBody>
                    <a:bodyPr/>
                    <a:lstStyle/>
                    <a:p>
                      <a:r>
                        <a:rPr lang="es-ES_tradnl" dirty="0"/>
                        <a:t>No tiene soporte nativo a series de tiempo</a:t>
                      </a:r>
                    </a:p>
                    <a:p>
                      <a:r>
                        <a:rPr lang="es-ES_tradnl" dirty="0"/>
                        <a:t>Mas trabajo y entendimiento por el equipo de ingeniero/</a:t>
                      </a:r>
                      <a:r>
                        <a:rPr lang="es-ES_tradnl" dirty="0" err="1"/>
                        <a:t>scientist</a:t>
                      </a:r>
                      <a:endParaRPr lang="es-ES_tradnl" dirty="0"/>
                    </a:p>
                  </a:txBody>
                  <a:tcPr/>
                </a:tc>
                <a:extLst>
                  <a:ext uri="{0D108BD9-81ED-4DB2-BD59-A6C34878D82A}">
                    <a16:rowId xmlns:a16="http://schemas.microsoft.com/office/drawing/2014/main" val="1922058354"/>
                  </a:ext>
                </a:extLst>
              </a:tr>
              <a:tr h="370840">
                <a:tc>
                  <a:txBody>
                    <a:bodyPr/>
                    <a:lstStyle/>
                    <a:p>
                      <a:r>
                        <a:rPr lang="es-ES_tradnl" b="1" dirty="0" err="1"/>
                        <a:t>pmdarima</a:t>
                      </a:r>
                      <a:endParaRPr lang="es-ES_tradnl" b="1" dirty="0"/>
                    </a:p>
                  </a:txBody>
                  <a:tcPr/>
                </a:tc>
                <a:tc>
                  <a:txBody>
                    <a:bodyPr/>
                    <a:lstStyle/>
                    <a:p>
                      <a:r>
                        <a:rPr lang="es-ES_tradnl" dirty="0"/>
                        <a:t>Puramente enfocado en </a:t>
                      </a:r>
                      <a:r>
                        <a:rPr lang="es-ES_tradnl" dirty="0" err="1"/>
                        <a:t>forecasting</a:t>
                      </a:r>
                      <a:endParaRPr lang="es-ES_tradnl" dirty="0"/>
                    </a:p>
                    <a:p>
                      <a:r>
                        <a:rPr lang="es-ES_tradnl" dirty="0"/>
                        <a:t>Provee una función fácil de usar</a:t>
                      </a:r>
                    </a:p>
                    <a:p>
                      <a:r>
                        <a:rPr lang="es-ES_tradnl" dirty="0"/>
                        <a:t>Provee intervalos de confianza</a:t>
                      </a:r>
                    </a:p>
                    <a:p>
                      <a:r>
                        <a:rPr lang="es-ES_tradnl" dirty="0"/>
                        <a:t>Esquema similar a </a:t>
                      </a:r>
                      <a:r>
                        <a:rPr lang="es-ES_tradnl" dirty="0" err="1"/>
                        <a:t>sklearn</a:t>
                      </a:r>
                      <a:endParaRPr lang="es-ES_tradnl" dirty="0"/>
                    </a:p>
                  </a:txBody>
                  <a:tcPr/>
                </a:tc>
                <a:tc>
                  <a:txBody>
                    <a:bodyPr/>
                    <a:lstStyle/>
                    <a:p>
                      <a:r>
                        <a:rPr lang="es-ES_tradnl" dirty="0"/>
                        <a:t>No es tan popular como </a:t>
                      </a:r>
                      <a:r>
                        <a:rPr lang="es-ES_tradnl" dirty="0" err="1"/>
                        <a:t>sklearn</a:t>
                      </a:r>
                      <a:endParaRPr lang="es-ES_tradnl" dirty="0"/>
                    </a:p>
                  </a:txBody>
                  <a:tcPr/>
                </a:tc>
                <a:extLst>
                  <a:ext uri="{0D108BD9-81ED-4DB2-BD59-A6C34878D82A}">
                    <a16:rowId xmlns:a16="http://schemas.microsoft.com/office/drawing/2014/main" val="3646144167"/>
                  </a:ext>
                </a:extLst>
              </a:tr>
              <a:tr h="370840">
                <a:tc>
                  <a:txBody>
                    <a:bodyPr/>
                    <a:lstStyle/>
                    <a:p>
                      <a:r>
                        <a:rPr lang="es-ES_tradnl" b="1" dirty="0" err="1"/>
                        <a:t>Spark</a:t>
                      </a:r>
                      <a:r>
                        <a:rPr lang="es-ES_tradnl" b="1" dirty="0"/>
                        <a:t> </a:t>
                      </a:r>
                      <a:r>
                        <a:rPr lang="es-ES_tradnl" b="1" dirty="0" err="1"/>
                        <a:t>MLlib</a:t>
                      </a:r>
                      <a:endParaRPr lang="es-ES_tradnl" b="1" dirty="0"/>
                    </a:p>
                  </a:txBody>
                  <a:tcPr/>
                </a:tc>
                <a:tc>
                  <a:txBody>
                    <a:bodyPr/>
                    <a:lstStyle/>
                    <a:p>
                      <a:r>
                        <a:rPr lang="es-ES_tradnl" dirty="0"/>
                        <a:t>Escala nativamente en grandes </a:t>
                      </a:r>
                      <a:r>
                        <a:rPr lang="es-ES_tradnl" dirty="0" err="1"/>
                        <a:t>volumenes</a:t>
                      </a:r>
                      <a:endParaRPr lang="es-ES_tradnl" dirty="0"/>
                    </a:p>
                    <a:p>
                      <a:r>
                        <a:rPr lang="es-ES_tradnl" dirty="0"/>
                        <a:t>Buen soporte de pipeline y </a:t>
                      </a:r>
                      <a:r>
                        <a:rPr lang="es-ES_tradnl" dirty="0" err="1"/>
                        <a:t>feature</a:t>
                      </a:r>
                      <a:r>
                        <a:rPr lang="es-ES_tradnl" dirty="0"/>
                        <a:t> </a:t>
                      </a:r>
                      <a:r>
                        <a:rPr lang="es-ES_tradnl" dirty="0" err="1"/>
                        <a:t>engineering</a:t>
                      </a:r>
                      <a:endParaRPr lang="es-ES_tradnl" dirty="0"/>
                    </a:p>
                  </a:txBody>
                  <a:tcPr/>
                </a:tc>
                <a:tc>
                  <a:txBody>
                    <a:bodyPr/>
                    <a:lstStyle/>
                    <a:p>
                      <a:r>
                        <a:rPr lang="es-ES_tradnl" dirty="0"/>
                        <a:t>No tiene soporte nativo a series de tiempo</a:t>
                      </a:r>
                    </a:p>
                    <a:p>
                      <a:r>
                        <a:rPr lang="es-ES_tradnl" dirty="0"/>
                        <a:t>Pocos algoritmos implementados</a:t>
                      </a:r>
                    </a:p>
                  </a:txBody>
                  <a:tcPr/>
                </a:tc>
                <a:extLst>
                  <a:ext uri="{0D108BD9-81ED-4DB2-BD59-A6C34878D82A}">
                    <a16:rowId xmlns:a16="http://schemas.microsoft.com/office/drawing/2014/main" val="1597041420"/>
                  </a:ext>
                </a:extLst>
              </a:tr>
            </a:tbl>
          </a:graphicData>
        </a:graphic>
      </p:graphicFrame>
    </p:spTree>
    <p:extLst>
      <p:ext uri="{BB962C8B-B14F-4D97-AF65-F5344CB8AC3E}">
        <p14:creationId xmlns:p14="http://schemas.microsoft.com/office/powerpoint/2010/main" val="5536966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43</a:t>
            </a:fld>
            <a:endParaRPr lang="en-US" dirty="0"/>
          </a:p>
        </p:txBody>
      </p:sp>
      <p:graphicFrame>
        <p:nvGraphicFramePr>
          <p:cNvPr id="4" name="Table 3">
            <a:extLst>
              <a:ext uri="{FF2B5EF4-FFF2-40B4-BE49-F238E27FC236}">
                <a16:creationId xmlns:a16="http://schemas.microsoft.com/office/drawing/2014/main" id="{DB82903B-C5A1-9FE2-9B33-AC18BDE0137B}"/>
              </a:ext>
            </a:extLst>
          </p:cNvPr>
          <p:cNvGraphicFramePr>
            <a:graphicFrameLocks noGrp="1"/>
          </p:cNvGraphicFramePr>
          <p:nvPr/>
        </p:nvGraphicFramePr>
        <p:xfrm>
          <a:off x="557211" y="2069624"/>
          <a:ext cx="11077575" cy="3937000"/>
        </p:xfrm>
        <a:graphic>
          <a:graphicData uri="http://schemas.openxmlformats.org/drawingml/2006/table">
            <a:tbl>
              <a:tblPr firstRow="1" bandRow="1">
                <a:tableStyleId>{7DF18680-E054-41AD-8BC1-D1AEF772440D}</a:tableStyleId>
              </a:tblPr>
              <a:tblGrid>
                <a:gridCol w="2143124">
                  <a:extLst>
                    <a:ext uri="{9D8B030D-6E8A-4147-A177-3AD203B41FA5}">
                      <a16:colId xmlns:a16="http://schemas.microsoft.com/office/drawing/2014/main" val="1775612796"/>
                    </a:ext>
                  </a:extLst>
                </a:gridCol>
                <a:gridCol w="4905375">
                  <a:extLst>
                    <a:ext uri="{9D8B030D-6E8A-4147-A177-3AD203B41FA5}">
                      <a16:colId xmlns:a16="http://schemas.microsoft.com/office/drawing/2014/main" val="3430097623"/>
                    </a:ext>
                  </a:extLst>
                </a:gridCol>
                <a:gridCol w="4029076">
                  <a:extLst>
                    <a:ext uri="{9D8B030D-6E8A-4147-A177-3AD203B41FA5}">
                      <a16:colId xmlns:a16="http://schemas.microsoft.com/office/drawing/2014/main" val="589520783"/>
                    </a:ext>
                  </a:extLst>
                </a:gridCol>
              </a:tblGrid>
              <a:tr h="370840">
                <a:tc>
                  <a:txBody>
                    <a:bodyPr/>
                    <a:lstStyle/>
                    <a:p>
                      <a:r>
                        <a:rPr lang="es-ES_tradnl" dirty="0"/>
                        <a:t>Tool/</a:t>
                      </a:r>
                      <a:r>
                        <a:rPr lang="es-ES_tradnl" dirty="0" err="1"/>
                        <a:t>framework</a:t>
                      </a:r>
                      <a:endParaRPr lang="es-ES_tradnl" dirty="0"/>
                    </a:p>
                  </a:txBody>
                  <a:tcPr/>
                </a:tc>
                <a:tc>
                  <a:txBody>
                    <a:bodyPr/>
                    <a:lstStyle/>
                    <a:p>
                      <a:r>
                        <a:rPr lang="es-ES_tradnl" dirty="0"/>
                        <a:t>Pros</a:t>
                      </a:r>
                    </a:p>
                  </a:txBody>
                  <a:tcPr/>
                </a:tc>
                <a:tc>
                  <a:txBody>
                    <a:bodyPr/>
                    <a:lstStyle/>
                    <a:p>
                      <a:r>
                        <a:rPr lang="es-ES_tradnl" dirty="0" err="1"/>
                        <a:t>Cons</a:t>
                      </a:r>
                      <a:endParaRPr lang="es-ES_tradnl" dirty="0"/>
                    </a:p>
                  </a:txBody>
                  <a:tcPr/>
                </a:tc>
                <a:extLst>
                  <a:ext uri="{0D108BD9-81ED-4DB2-BD59-A6C34878D82A}">
                    <a16:rowId xmlns:a16="http://schemas.microsoft.com/office/drawing/2014/main" val="368845052"/>
                  </a:ext>
                </a:extLst>
              </a:tr>
              <a:tr h="370840">
                <a:tc>
                  <a:txBody>
                    <a:bodyPr/>
                    <a:lstStyle/>
                    <a:p>
                      <a:r>
                        <a:rPr lang="es-ES_tradnl" b="1" dirty="0" err="1"/>
                        <a:t>Sklearn</a:t>
                      </a:r>
                      <a:endParaRPr lang="es-ES_tradnl" b="1" dirty="0"/>
                    </a:p>
                  </a:txBody>
                  <a:tcPr/>
                </a:tc>
                <a:tc>
                  <a:txBody>
                    <a:bodyPr/>
                    <a:lstStyle/>
                    <a:p>
                      <a:r>
                        <a:rPr lang="es-ES_tradnl" dirty="0"/>
                        <a:t>Muy conocida por data </a:t>
                      </a:r>
                      <a:r>
                        <a:rPr lang="es-ES_tradnl" dirty="0" err="1"/>
                        <a:t>scientist</a:t>
                      </a:r>
                      <a:endParaRPr lang="es-ES_tradnl" dirty="0"/>
                    </a:p>
                    <a:p>
                      <a:r>
                        <a:rPr lang="es-ES_tradnl" dirty="0"/>
                        <a:t>Sintaxis sencilla</a:t>
                      </a:r>
                    </a:p>
                    <a:p>
                      <a:r>
                        <a:rPr lang="es-ES_tradnl" dirty="0"/>
                        <a:t>Gran comunidad</a:t>
                      </a:r>
                    </a:p>
                    <a:p>
                      <a:r>
                        <a:rPr lang="es-ES_tradnl" dirty="0"/>
                        <a:t>Buen soporte de pipeline y </a:t>
                      </a:r>
                      <a:r>
                        <a:rPr lang="es-ES_tradnl" dirty="0" err="1"/>
                        <a:t>feature</a:t>
                      </a:r>
                      <a:r>
                        <a:rPr lang="es-ES_tradnl" dirty="0"/>
                        <a:t> </a:t>
                      </a:r>
                      <a:r>
                        <a:rPr lang="es-ES_tradnl" dirty="0" err="1"/>
                        <a:t>engineering</a:t>
                      </a:r>
                      <a:endParaRPr lang="es-ES_tradnl" dirty="0"/>
                    </a:p>
                  </a:txBody>
                  <a:tcPr/>
                </a:tc>
                <a:tc>
                  <a:txBody>
                    <a:bodyPr/>
                    <a:lstStyle/>
                    <a:p>
                      <a:r>
                        <a:rPr lang="es-ES_tradnl" dirty="0"/>
                        <a:t>No tiene soporte nativo a series de tiempo</a:t>
                      </a:r>
                    </a:p>
                    <a:p>
                      <a:r>
                        <a:rPr lang="es-ES_tradnl" dirty="0"/>
                        <a:t>Mas trabajo y entendimiento por el equipo de ingeniero/</a:t>
                      </a:r>
                      <a:r>
                        <a:rPr lang="es-ES_tradnl" dirty="0" err="1"/>
                        <a:t>scientist</a:t>
                      </a:r>
                      <a:endParaRPr lang="es-ES_tradnl" dirty="0"/>
                    </a:p>
                  </a:txBody>
                  <a:tcPr/>
                </a:tc>
                <a:extLst>
                  <a:ext uri="{0D108BD9-81ED-4DB2-BD59-A6C34878D82A}">
                    <a16:rowId xmlns:a16="http://schemas.microsoft.com/office/drawing/2014/main" val="1922058354"/>
                  </a:ext>
                </a:extLst>
              </a:tr>
              <a:tr h="370840">
                <a:tc>
                  <a:txBody>
                    <a:bodyPr/>
                    <a:lstStyle/>
                    <a:p>
                      <a:r>
                        <a:rPr lang="es-ES_tradnl" b="1" dirty="0" err="1"/>
                        <a:t>pmdarima</a:t>
                      </a:r>
                      <a:endParaRPr lang="es-ES_tradnl" b="1" dirty="0"/>
                    </a:p>
                  </a:txBody>
                  <a:tcPr/>
                </a:tc>
                <a:tc>
                  <a:txBody>
                    <a:bodyPr/>
                    <a:lstStyle/>
                    <a:p>
                      <a:r>
                        <a:rPr lang="es-ES_tradnl" dirty="0"/>
                        <a:t>Puramente enfocado en </a:t>
                      </a:r>
                      <a:r>
                        <a:rPr lang="es-ES_tradnl" dirty="0" err="1"/>
                        <a:t>forecasting</a:t>
                      </a:r>
                      <a:endParaRPr lang="es-ES_tradnl" dirty="0"/>
                    </a:p>
                    <a:p>
                      <a:r>
                        <a:rPr lang="es-ES_tradnl" dirty="0"/>
                        <a:t>Provee una función fácil de usar</a:t>
                      </a:r>
                    </a:p>
                    <a:p>
                      <a:r>
                        <a:rPr lang="es-ES_tradnl" dirty="0"/>
                        <a:t>Provee intervalos de confianza</a:t>
                      </a:r>
                    </a:p>
                    <a:p>
                      <a:r>
                        <a:rPr lang="es-ES_tradnl" dirty="0"/>
                        <a:t>Esquema similar a </a:t>
                      </a:r>
                      <a:r>
                        <a:rPr lang="es-ES_tradnl" dirty="0" err="1"/>
                        <a:t>sklearn</a:t>
                      </a:r>
                      <a:endParaRPr lang="es-ES_tradnl" dirty="0"/>
                    </a:p>
                  </a:txBody>
                  <a:tcPr/>
                </a:tc>
                <a:tc>
                  <a:txBody>
                    <a:bodyPr/>
                    <a:lstStyle/>
                    <a:p>
                      <a:r>
                        <a:rPr lang="es-ES_tradnl" dirty="0"/>
                        <a:t>No es tan popular como </a:t>
                      </a:r>
                      <a:r>
                        <a:rPr lang="es-ES_tradnl" dirty="0" err="1"/>
                        <a:t>sklearn</a:t>
                      </a:r>
                      <a:endParaRPr lang="es-ES_tradnl" dirty="0"/>
                    </a:p>
                  </a:txBody>
                  <a:tcPr/>
                </a:tc>
                <a:extLst>
                  <a:ext uri="{0D108BD9-81ED-4DB2-BD59-A6C34878D82A}">
                    <a16:rowId xmlns:a16="http://schemas.microsoft.com/office/drawing/2014/main" val="3646144167"/>
                  </a:ext>
                </a:extLst>
              </a:tr>
              <a:tr h="370840">
                <a:tc>
                  <a:txBody>
                    <a:bodyPr/>
                    <a:lstStyle/>
                    <a:p>
                      <a:r>
                        <a:rPr lang="es-ES_tradnl" b="1" dirty="0" err="1"/>
                        <a:t>Spark</a:t>
                      </a:r>
                      <a:r>
                        <a:rPr lang="es-ES_tradnl" b="1" dirty="0"/>
                        <a:t> </a:t>
                      </a:r>
                      <a:r>
                        <a:rPr lang="es-ES_tradnl" b="1" dirty="0" err="1"/>
                        <a:t>MLlib</a:t>
                      </a:r>
                      <a:endParaRPr lang="es-ES_tradnl" b="1" dirty="0"/>
                    </a:p>
                  </a:txBody>
                  <a:tcPr/>
                </a:tc>
                <a:tc>
                  <a:txBody>
                    <a:bodyPr/>
                    <a:lstStyle/>
                    <a:p>
                      <a:r>
                        <a:rPr lang="es-ES_tradnl" dirty="0"/>
                        <a:t>Escala nativamente en grandes </a:t>
                      </a:r>
                      <a:r>
                        <a:rPr lang="es-ES_tradnl" dirty="0" err="1"/>
                        <a:t>volumenes</a:t>
                      </a:r>
                      <a:endParaRPr lang="es-ES_tradnl" dirty="0"/>
                    </a:p>
                    <a:p>
                      <a:r>
                        <a:rPr lang="es-ES_tradnl" dirty="0"/>
                        <a:t>Buen soporte de pipeline y </a:t>
                      </a:r>
                      <a:r>
                        <a:rPr lang="es-ES_tradnl" dirty="0" err="1"/>
                        <a:t>feature</a:t>
                      </a:r>
                      <a:r>
                        <a:rPr lang="es-ES_tradnl" dirty="0"/>
                        <a:t> </a:t>
                      </a:r>
                      <a:r>
                        <a:rPr lang="es-ES_tradnl" dirty="0" err="1"/>
                        <a:t>engineering</a:t>
                      </a:r>
                      <a:endParaRPr lang="es-ES_tradnl" dirty="0"/>
                    </a:p>
                  </a:txBody>
                  <a:tcPr/>
                </a:tc>
                <a:tc>
                  <a:txBody>
                    <a:bodyPr/>
                    <a:lstStyle/>
                    <a:p>
                      <a:r>
                        <a:rPr lang="es-ES_tradnl" dirty="0"/>
                        <a:t>No tiene soporte nativo a series de tiempo</a:t>
                      </a:r>
                    </a:p>
                    <a:p>
                      <a:r>
                        <a:rPr lang="es-ES_tradnl" dirty="0"/>
                        <a:t>Pocos algoritmos implementados</a:t>
                      </a:r>
                    </a:p>
                  </a:txBody>
                  <a:tcPr/>
                </a:tc>
                <a:extLst>
                  <a:ext uri="{0D108BD9-81ED-4DB2-BD59-A6C34878D82A}">
                    <a16:rowId xmlns:a16="http://schemas.microsoft.com/office/drawing/2014/main" val="1597041420"/>
                  </a:ext>
                </a:extLst>
              </a:tr>
            </a:tbl>
          </a:graphicData>
        </a:graphic>
      </p:graphicFrame>
      <p:sp>
        <p:nvSpPr>
          <p:cNvPr id="3" name="Rectangle 2">
            <a:extLst>
              <a:ext uri="{FF2B5EF4-FFF2-40B4-BE49-F238E27FC236}">
                <a16:creationId xmlns:a16="http://schemas.microsoft.com/office/drawing/2014/main" id="{20767142-8084-BCE5-53FC-20AEB38D50DA}"/>
              </a:ext>
            </a:extLst>
          </p:cNvPr>
          <p:cNvSpPr/>
          <p:nvPr/>
        </p:nvSpPr>
        <p:spPr>
          <a:xfrm>
            <a:off x="458694" y="3790951"/>
            <a:ext cx="11274611" cy="1325564"/>
          </a:xfrm>
          <a:prstGeom prst="rect">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Footer Placeholder 4">
            <a:extLst>
              <a:ext uri="{FF2B5EF4-FFF2-40B4-BE49-F238E27FC236}">
                <a16:creationId xmlns:a16="http://schemas.microsoft.com/office/drawing/2014/main" id="{8FD747C0-4BB1-8348-36AA-5E7F870FBDE9}"/>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5448275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Para este caso el sistema original en el que se va a montar el servicio de </a:t>
            </a:r>
            <a:r>
              <a:rPr lang="es-ES_tradnl" sz="2000" dirty="0" err="1"/>
              <a:t>forecasting</a:t>
            </a:r>
            <a:r>
              <a:rPr lang="es-ES_tradnl" sz="2000" dirty="0"/>
              <a:t> funciona en Azure, por lo que se va a usar la tecnología ofrecidas por ellos. </a:t>
            </a:r>
          </a:p>
          <a:p>
            <a:pPr marL="0" indent="0">
              <a:buNone/>
            </a:pPr>
            <a:r>
              <a:rPr lang="es-ES_tradnl" sz="2000" dirty="0"/>
              <a:t>Azure no ofrece un servicio de </a:t>
            </a:r>
            <a:r>
              <a:rPr lang="es-ES_tradnl" sz="2000" dirty="0" err="1"/>
              <a:t>forecasting</a:t>
            </a:r>
            <a:r>
              <a:rPr lang="es-ES_tradnl" sz="2000" dirty="0"/>
              <a:t>, por lo que esta implementación debe trabajarse en más partes. </a:t>
            </a:r>
          </a:p>
          <a:p>
            <a:pPr marL="0" indent="0">
              <a:buNone/>
            </a:pPr>
            <a:r>
              <a:rPr lang="es-ES_tradnl" sz="2000" dirty="0"/>
              <a:t>Pero si se aprovecha el servicio de Azure Repos, el cual permite el registro de los repositorios de código y el fácil desplegado de las diferentes partes mediante CI/CD. </a:t>
            </a:r>
          </a:p>
        </p:txBody>
      </p:sp>
      <p:sp>
        <p:nvSpPr>
          <p:cNvPr id="4" name="Footer Placeholder 4">
            <a:extLst>
              <a:ext uri="{FF2B5EF4-FFF2-40B4-BE49-F238E27FC236}">
                <a16:creationId xmlns:a16="http://schemas.microsoft.com/office/drawing/2014/main" id="{3A40AED0-E6AC-B068-64C6-517FBB794917}"/>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65525812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Para la captura de datos, se obtiene </a:t>
            </a:r>
            <a:r>
              <a:rPr lang="es-ES_tradnl" sz="2000" b="1" dirty="0">
                <a:solidFill>
                  <a:schemeClr val="accent5"/>
                </a:solidFill>
              </a:rPr>
              <a:t>diariamente</a:t>
            </a:r>
            <a:r>
              <a:rPr lang="es-ES_tradnl" sz="2000" dirty="0"/>
              <a:t> mediante consultas a la API del </a:t>
            </a:r>
            <a:r>
              <a:rPr lang="es-ES_tradnl" sz="2000" dirty="0" err="1"/>
              <a:t>retail</a:t>
            </a:r>
            <a:r>
              <a:rPr lang="es-ES_tradnl" sz="2000" dirty="0"/>
              <a:t>:</a:t>
            </a:r>
          </a:p>
        </p:txBody>
      </p:sp>
      <p:sp>
        <p:nvSpPr>
          <p:cNvPr id="7" name="Google Shape;71;p14">
            <a:extLst>
              <a:ext uri="{FF2B5EF4-FFF2-40B4-BE49-F238E27FC236}">
                <a16:creationId xmlns:a16="http://schemas.microsoft.com/office/drawing/2014/main" id="{47039945-6097-F539-8D00-68C0DF6A9AD6}"/>
              </a:ext>
            </a:extLst>
          </p:cNvPr>
          <p:cNvSpPr/>
          <p:nvPr/>
        </p:nvSpPr>
        <p:spPr>
          <a:xfrm>
            <a:off x="4771533" y="3646748"/>
            <a:ext cx="1904829"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 name="Google Shape;72;p14">
            <a:extLst>
              <a:ext uri="{FF2B5EF4-FFF2-40B4-BE49-F238E27FC236}">
                <a16:creationId xmlns:a16="http://schemas.microsoft.com/office/drawing/2014/main" id="{18976977-D5E3-0D03-0F7F-163AA493C3CF}"/>
              </a:ext>
            </a:extLst>
          </p:cNvPr>
          <p:cNvPicPr preferRelativeResize="0"/>
          <p:nvPr/>
        </p:nvPicPr>
        <p:blipFill rotWithShape="1">
          <a:blip r:embed="rId3">
            <a:alphaModFix/>
          </a:blip>
          <a:srcRect l="2932" r="5130" b="20578"/>
          <a:stretch/>
        </p:blipFill>
        <p:spPr>
          <a:xfrm>
            <a:off x="5039467" y="3948105"/>
            <a:ext cx="1427826" cy="616725"/>
          </a:xfrm>
          <a:prstGeom prst="rect">
            <a:avLst/>
          </a:prstGeom>
          <a:noFill/>
          <a:ln>
            <a:noFill/>
          </a:ln>
        </p:spPr>
      </p:pic>
      <p:sp>
        <p:nvSpPr>
          <p:cNvPr id="9" name="Google Shape;73;p14">
            <a:extLst>
              <a:ext uri="{FF2B5EF4-FFF2-40B4-BE49-F238E27FC236}">
                <a16:creationId xmlns:a16="http://schemas.microsoft.com/office/drawing/2014/main" id="{C15FA376-176D-87B4-D2A7-9E5672794128}"/>
              </a:ext>
            </a:extLst>
          </p:cNvPr>
          <p:cNvSpPr txBox="1"/>
          <p:nvPr/>
        </p:nvSpPr>
        <p:spPr>
          <a:xfrm>
            <a:off x="4943497" y="3185113"/>
            <a:ext cx="156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Daily tracker</a:t>
            </a:r>
            <a:endParaRPr dirty="0">
              <a:solidFill>
                <a:schemeClr val="dk2"/>
              </a:solidFill>
            </a:endParaRPr>
          </a:p>
        </p:txBody>
      </p:sp>
      <p:cxnSp>
        <p:nvCxnSpPr>
          <p:cNvPr id="11" name="Google Shape;75;p14">
            <a:extLst>
              <a:ext uri="{FF2B5EF4-FFF2-40B4-BE49-F238E27FC236}">
                <a16:creationId xmlns:a16="http://schemas.microsoft.com/office/drawing/2014/main" id="{97662DCA-432A-B4FF-EA36-C2BB5F8D0F15}"/>
              </a:ext>
            </a:extLst>
          </p:cNvPr>
          <p:cNvCxnSpPr>
            <a:cxnSpLocks/>
            <a:stCxn id="7" idx="1"/>
          </p:cNvCxnSpPr>
          <p:nvPr/>
        </p:nvCxnSpPr>
        <p:spPr>
          <a:xfrm flipH="1">
            <a:off x="3539788" y="4286261"/>
            <a:ext cx="1231745" cy="1"/>
          </a:xfrm>
          <a:prstGeom prst="straightConnector1">
            <a:avLst/>
          </a:prstGeom>
          <a:noFill/>
          <a:ln w="38100" cap="flat" cmpd="sng">
            <a:solidFill>
              <a:schemeClr val="dk2"/>
            </a:solidFill>
            <a:prstDash val="solid"/>
            <a:round/>
            <a:headEnd type="stealth" w="med" len="med"/>
            <a:tailEnd type="stealth" w="med" len="med"/>
          </a:ln>
        </p:spPr>
      </p:cxnSp>
      <p:cxnSp>
        <p:nvCxnSpPr>
          <p:cNvPr id="12" name="Google Shape;76;p14">
            <a:extLst>
              <a:ext uri="{FF2B5EF4-FFF2-40B4-BE49-F238E27FC236}">
                <a16:creationId xmlns:a16="http://schemas.microsoft.com/office/drawing/2014/main" id="{6407E327-7974-0183-4D3B-0FA2381140B1}"/>
              </a:ext>
            </a:extLst>
          </p:cNvPr>
          <p:cNvCxnSpPr>
            <a:cxnSpLocks/>
            <a:stCxn id="7" idx="3"/>
          </p:cNvCxnSpPr>
          <p:nvPr/>
        </p:nvCxnSpPr>
        <p:spPr>
          <a:xfrm>
            <a:off x="6676362" y="4286261"/>
            <a:ext cx="1180383" cy="1"/>
          </a:xfrm>
          <a:prstGeom prst="straightConnector1">
            <a:avLst/>
          </a:prstGeom>
          <a:noFill/>
          <a:ln w="38100" cap="flat" cmpd="sng">
            <a:solidFill>
              <a:schemeClr val="dk2"/>
            </a:solidFill>
            <a:prstDash val="solid"/>
            <a:round/>
            <a:headEnd type="none" w="med" len="med"/>
            <a:tailEnd type="stealth" w="med" len="med"/>
          </a:ln>
        </p:spPr>
      </p:cxnSp>
      <p:sp>
        <p:nvSpPr>
          <p:cNvPr id="13" name="Google Shape;77;p14">
            <a:extLst>
              <a:ext uri="{FF2B5EF4-FFF2-40B4-BE49-F238E27FC236}">
                <a16:creationId xmlns:a16="http://schemas.microsoft.com/office/drawing/2014/main" id="{F6BB1DC1-ACA2-9290-2262-E316F02F1093}"/>
              </a:ext>
            </a:extLst>
          </p:cNvPr>
          <p:cNvSpPr txBox="1"/>
          <p:nvPr/>
        </p:nvSpPr>
        <p:spPr>
          <a:xfrm>
            <a:off x="8535691" y="3185113"/>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JSON</a:t>
            </a:r>
            <a:endParaRPr b="1" dirty="0">
              <a:solidFill>
                <a:schemeClr val="dk2"/>
              </a:solidFill>
            </a:endParaRPr>
          </a:p>
        </p:txBody>
      </p:sp>
      <p:sp>
        <p:nvSpPr>
          <p:cNvPr id="21" name="Rectangle 20">
            <a:extLst>
              <a:ext uri="{FF2B5EF4-FFF2-40B4-BE49-F238E27FC236}">
                <a16:creationId xmlns:a16="http://schemas.microsoft.com/office/drawing/2014/main" id="{6862A57A-A565-4388-608E-CD79702EFE39}"/>
              </a:ext>
            </a:extLst>
          </p:cNvPr>
          <p:cNvSpPr/>
          <p:nvPr/>
        </p:nvSpPr>
        <p:spPr>
          <a:xfrm>
            <a:off x="1977688" y="3613451"/>
            <a:ext cx="1562100" cy="1323092"/>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API</a:t>
            </a:r>
          </a:p>
          <a:p>
            <a:pPr algn="ctr"/>
            <a:r>
              <a:rPr lang="es-ES_tradnl" dirty="0" err="1"/>
              <a:t>Retail</a:t>
            </a:r>
            <a:endParaRPr lang="es-ES_tradnl" dirty="0"/>
          </a:p>
        </p:txBody>
      </p:sp>
      <p:sp>
        <p:nvSpPr>
          <p:cNvPr id="27" name="Google Shape;71;p14">
            <a:extLst>
              <a:ext uri="{FF2B5EF4-FFF2-40B4-BE49-F238E27FC236}">
                <a16:creationId xmlns:a16="http://schemas.microsoft.com/office/drawing/2014/main" id="{BD9FAE02-8720-BFE2-6ED5-8A80812BDEDF}"/>
              </a:ext>
            </a:extLst>
          </p:cNvPr>
          <p:cNvSpPr/>
          <p:nvPr/>
        </p:nvSpPr>
        <p:spPr>
          <a:xfrm>
            <a:off x="7908107" y="3646748"/>
            <a:ext cx="2978968"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8" name="Google Shape;74;p14">
            <a:extLst>
              <a:ext uri="{FF2B5EF4-FFF2-40B4-BE49-F238E27FC236}">
                <a16:creationId xmlns:a16="http://schemas.microsoft.com/office/drawing/2014/main" id="{94A2AF56-610C-3B82-232D-5B21C1A61F7B}"/>
              </a:ext>
            </a:extLst>
          </p:cNvPr>
          <p:cNvPicPr preferRelativeResize="0"/>
          <p:nvPr/>
        </p:nvPicPr>
        <p:blipFill>
          <a:blip r:embed="rId4">
            <a:alphaModFix/>
          </a:blip>
          <a:stretch>
            <a:fillRect/>
          </a:stretch>
        </p:blipFill>
        <p:spPr>
          <a:xfrm>
            <a:off x="8326245" y="3737315"/>
            <a:ext cx="2119065" cy="1038307"/>
          </a:xfrm>
          <a:prstGeom prst="rect">
            <a:avLst/>
          </a:prstGeom>
          <a:noFill/>
          <a:ln>
            <a:noFill/>
          </a:ln>
        </p:spPr>
      </p:pic>
      <p:sp>
        <p:nvSpPr>
          <p:cNvPr id="4" name="Footer Placeholder 4">
            <a:extLst>
              <a:ext uri="{FF2B5EF4-FFF2-40B4-BE49-F238E27FC236}">
                <a16:creationId xmlns:a16="http://schemas.microsoft.com/office/drawing/2014/main" id="{9DBA6B1D-693A-D90C-29B6-5724BAF622BA}"/>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3047109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A los datos crudos obtenidos de la API </a:t>
            </a:r>
            <a:r>
              <a:rPr lang="es-ES_tradnl" sz="2000" dirty="0" err="1"/>
              <a:t>retail</a:t>
            </a:r>
            <a:r>
              <a:rPr lang="es-ES_tradnl" sz="2000" dirty="0"/>
              <a:t>, mensualmente pasan por un proceso ETL, el cual se preparan para entrenar los modelos. Estos se procesan usando Azure Data Factory y HDInsight. Los datos se pasan a un formato </a:t>
            </a:r>
            <a:r>
              <a:rPr lang="es-ES_tradnl" sz="2000" dirty="0" err="1"/>
              <a:t>parquet</a:t>
            </a:r>
            <a:r>
              <a:rPr lang="es-ES_tradnl" sz="2000" dirty="0"/>
              <a:t> para facilitar el uso posterior, con particionado de datos.</a:t>
            </a:r>
          </a:p>
        </p:txBody>
      </p:sp>
      <p:sp>
        <p:nvSpPr>
          <p:cNvPr id="4" name="Google Shape;83;p15">
            <a:extLst>
              <a:ext uri="{FF2B5EF4-FFF2-40B4-BE49-F238E27FC236}">
                <a16:creationId xmlns:a16="http://schemas.microsoft.com/office/drawing/2014/main" id="{8437D1CE-8A5D-ABD3-EC43-7A6AE487674F}"/>
              </a:ext>
            </a:extLst>
          </p:cNvPr>
          <p:cNvSpPr/>
          <p:nvPr/>
        </p:nvSpPr>
        <p:spPr>
          <a:xfrm>
            <a:off x="5080401" y="3693119"/>
            <a:ext cx="1970242" cy="1764706"/>
          </a:xfrm>
          <a:prstGeom prst="roundRect">
            <a:avLst>
              <a:gd name="adj" fmla="val 16667"/>
            </a:avLst>
          </a:prstGeom>
          <a:ln>
            <a:headEnd type="none" w="sm" len="sm"/>
            <a:tailEnd type="none" w="sm" len="s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 name="Google Shape;86;p15">
            <a:extLst>
              <a:ext uri="{FF2B5EF4-FFF2-40B4-BE49-F238E27FC236}">
                <a16:creationId xmlns:a16="http://schemas.microsoft.com/office/drawing/2014/main" id="{F39AAA39-A755-0EF6-EF87-EFA402F5BBA5}"/>
              </a:ext>
            </a:extLst>
          </p:cNvPr>
          <p:cNvSpPr txBox="1"/>
          <p:nvPr/>
        </p:nvSpPr>
        <p:spPr>
          <a:xfrm>
            <a:off x="5305743" y="3275047"/>
            <a:ext cx="156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Monthly ETL</a:t>
            </a:r>
            <a:endParaRPr dirty="0">
              <a:solidFill>
                <a:schemeClr val="dk2"/>
              </a:solidFill>
            </a:endParaRPr>
          </a:p>
        </p:txBody>
      </p:sp>
      <p:cxnSp>
        <p:nvCxnSpPr>
          <p:cNvPr id="18" name="Google Shape;88;p15">
            <a:extLst>
              <a:ext uri="{FF2B5EF4-FFF2-40B4-BE49-F238E27FC236}">
                <a16:creationId xmlns:a16="http://schemas.microsoft.com/office/drawing/2014/main" id="{B9245D53-C736-CBE4-6F90-033FBF77C629}"/>
              </a:ext>
            </a:extLst>
          </p:cNvPr>
          <p:cNvCxnSpPr>
            <a:cxnSpLocks/>
          </p:cNvCxnSpPr>
          <p:nvPr/>
        </p:nvCxnSpPr>
        <p:spPr>
          <a:xfrm rot="10800000">
            <a:off x="4338721" y="4527163"/>
            <a:ext cx="754200" cy="300"/>
          </a:xfrm>
          <a:prstGeom prst="straightConnector1">
            <a:avLst/>
          </a:prstGeom>
          <a:noFill/>
          <a:ln w="38100" cap="flat" cmpd="sng">
            <a:solidFill>
              <a:schemeClr val="dk2"/>
            </a:solidFill>
            <a:prstDash val="solid"/>
            <a:round/>
            <a:headEnd type="stealth" w="med" len="med"/>
            <a:tailEnd type="none" w="med" len="med"/>
          </a:ln>
        </p:spPr>
      </p:cxnSp>
      <p:cxnSp>
        <p:nvCxnSpPr>
          <p:cNvPr id="19" name="Google Shape;89;p15">
            <a:extLst>
              <a:ext uri="{FF2B5EF4-FFF2-40B4-BE49-F238E27FC236}">
                <a16:creationId xmlns:a16="http://schemas.microsoft.com/office/drawing/2014/main" id="{90E8AE78-5813-D270-69EE-5A05A584239B}"/>
              </a:ext>
            </a:extLst>
          </p:cNvPr>
          <p:cNvCxnSpPr>
            <a:cxnSpLocks/>
          </p:cNvCxnSpPr>
          <p:nvPr/>
        </p:nvCxnSpPr>
        <p:spPr>
          <a:xfrm rot="10800000" flipH="1">
            <a:off x="6832821" y="4527376"/>
            <a:ext cx="972600" cy="300"/>
          </a:xfrm>
          <a:prstGeom prst="straightConnector1">
            <a:avLst/>
          </a:prstGeom>
          <a:noFill/>
          <a:ln w="38100" cap="flat" cmpd="sng">
            <a:solidFill>
              <a:schemeClr val="dk2"/>
            </a:solidFill>
            <a:prstDash val="solid"/>
            <a:round/>
            <a:headEnd type="none" w="med" len="med"/>
            <a:tailEnd type="stealth" w="med" len="med"/>
          </a:ln>
        </p:spPr>
      </p:cxnSp>
      <p:sp>
        <p:nvSpPr>
          <p:cNvPr id="20" name="Google Shape;90;p15">
            <a:extLst>
              <a:ext uri="{FF2B5EF4-FFF2-40B4-BE49-F238E27FC236}">
                <a16:creationId xmlns:a16="http://schemas.microsoft.com/office/drawing/2014/main" id="{276B5EEC-6D39-F38F-9A2A-BD092355CE76}"/>
              </a:ext>
            </a:extLst>
          </p:cNvPr>
          <p:cNvSpPr txBox="1"/>
          <p:nvPr/>
        </p:nvSpPr>
        <p:spPr>
          <a:xfrm>
            <a:off x="8493016" y="3532733"/>
            <a:ext cx="15609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Parquet</a:t>
            </a:r>
            <a:endParaRPr b="1" dirty="0">
              <a:solidFill>
                <a:schemeClr val="dk2"/>
              </a:solidFill>
            </a:endParaRPr>
          </a:p>
        </p:txBody>
      </p:sp>
      <p:pic>
        <p:nvPicPr>
          <p:cNvPr id="22" name="Google Shape;91;p15">
            <a:extLst>
              <a:ext uri="{FF2B5EF4-FFF2-40B4-BE49-F238E27FC236}">
                <a16:creationId xmlns:a16="http://schemas.microsoft.com/office/drawing/2014/main" id="{EFECBA3C-D2D8-648D-DCAA-206ECF01FB47}"/>
              </a:ext>
            </a:extLst>
          </p:cNvPr>
          <p:cNvPicPr preferRelativeResize="0"/>
          <p:nvPr/>
        </p:nvPicPr>
        <p:blipFill rotWithShape="1">
          <a:blip r:embed="rId3">
            <a:alphaModFix/>
          </a:blip>
          <a:srcRect l="12748" r="14109"/>
          <a:stretch/>
        </p:blipFill>
        <p:spPr>
          <a:xfrm>
            <a:off x="5314756" y="3918269"/>
            <a:ext cx="1514051" cy="602449"/>
          </a:xfrm>
          <a:prstGeom prst="rect">
            <a:avLst/>
          </a:prstGeom>
          <a:noFill/>
          <a:ln>
            <a:noFill/>
          </a:ln>
        </p:spPr>
      </p:pic>
      <p:sp>
        <p:nvSpPr>
          <p:cNvPr id="23" name="Google Shape;92;p15">
            <a:extLst>
              <a:ext uri="{FF2B5EF4-FFF2-40B4-BE49-F238E27FC236}">
                <a16:creationId xmlns:a16="http://schemas.microsoft.com/office/drawing/2014/main" id="{EA2025DB-3954-B254-C2B4-E8A1F32E925F}"/>
              </a:ext>
            </a:extLst>
          </p:cNvPr>
          <p:cNvSpPr txBox="1"/>
          <p:nvPr/>
        </p:nvSpPr>
        <p:spPr>
          <a:xfrm>
            <a:off x="2003722" y="3487449"/>
            <a:ext cx="16674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JSON</a:t>
            </a:r>
            <a:endParaRPr b="1" dirty="0">
              <a:solidFill>
                <a:schemeClr val="dk2"/>
              </a:solidFill>
            </a:endParaRPr>
          </a:p>
        </p:txBody>
      </p:sp>
      <p:pic>
        <p:nvPicPr>
          <p:cNvPr id="25" name="Google Shape;94;p15">
            <a:extLst>
              <a:ext uri="{FF2B5EF4-FFF2-40B4-BE49-F238E27FC236}">
                <a16:creationId xmlns:a16="http://schemas.microsoft.com/office/drawing/2014/main" id="{FF0101E9-CCF9-8E76-2AE0-A33BB8B43749}"/>
              </a:ext>
            </a:extLst>
          </p:cNvPr>
          <p:cNvPicPr preferRelativeResize="0"/>
          <p:nvPr/>
        </p:nvPicPr>
        <p:blipFill rotWithShape="1">
          <a:blip r:embed="rId4">
            <a:alphaModFix/>
          </a:blip>
          <a:srcRect l="3918" t="36470" r="3659" b="24296"/>
          <a:stretch/>
        </p:blipFill>
        <p:spPr>
          <a:xfrm>
            <a:off x="5261865" y="4729186"/>
            <a:ext cx="1604778" cy="400200"/>
          </a:xfrm>
          <a:prstGeom prst="rect">
            <a:avLst/>
          </a:prstGeom>
          <a:noFill/>
          <a:ln>
            <a:noFill/>
          </a:ln>
        </p:spPr>
      </p:pic>
      <p:sp>
        <p:nvSpPr>
          <p:cNvPr id="26" name="Google Shape;71;p14">
            <a:extLst>
              <a:ext uri="{FF2B5EF4-FFF2-40B4-BE49-F238E27FC236}">
                <a16:creationId xmlns:a16="http://schemas.microsoft.com/office/drawing/2014/main" id="{D717EACA-95D4-ED57-1652-8C58D54973A1}"/>
              </a:ext>
            </a:extLst>
          </p:cNvPr>
          <p:cNvSpPr/>
          <p:nvPr/>
        </p:nvSpPr>
        <p:spPr>
          <a:xfrm>
            <a:off x="1359752" y="3949085"/>
            <a:ext cx="2978968"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7" name="Google Shape;74;p14">
            <a:extLst>
              <a:ext uri="{FF2B5EF4-FFF2-40B4-BE49-F238E27FC236}">
                <a16:creationId xmlns:a16="http://schemas.microsoft.com/office/drawing/2014/main" id="{7A0CA39F-22D2-8456-14CC-73041481D88D}"/>
              </a:ext>
            </a:extLst>
          </p:cNvPr>
          <p:cNvPicPr preferRelativeResize="0"/>
          <p:nvPr/>
        </p:nvPicPr>
        <p:blipFill>
          <a:blip r:embed="rId5">
            <a:alphaModFix/>
          </a:blip>
          <a:stretch>
            <a:fillRect/>
          </a:stretch>
        </p:blipFill>
        <p:spPr>
          <a:xfrm>
            <a:off x="1777890" y="4039652"/>
            <a:ext cx="2119065" cy="1038307"/>
          </a:xfrm>
          <a:prstGeom prst="rect">
            <a:avLst/>
          </a:prstGeom>
          <a:noFill/>
          <a:ln>
            <a:noFill/>
          </a:ln>
        </p:spPr>
      </p:pic>
      <p:sp>
        <p:nvSpPr>
          <p:cNvPr id="28" name="Google Shape;71;p14">
            <a:extLst>
              <a:ext uri="{FF2B5EF4-FFF2-40B4-BE49-F238E27FC236}">
                <a16:creationId xmlns:a16="http://schemas.microsoft.com/office/drawing/2014/main" id="{3E5A8E13-3063-BB39-1EAC-806A99D9F031}"/>
              </a:ext>
            </a:extLst>
          </p:cNvPr>
          <p:cNvSpPr/>
          <p:nvPr/>
        </p:nvSpPr>
        <p:spPr>
          <a:xfrm>
            <a:off x="7795796" y="3949085"/>
            <a:ext cx="2978968"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9" name="Google Shape;74;p14">
            <a:extLst>
              <a:ext uri="{FF2B5EF4-FFF2-40B4-BE49-F238E27FC236}">
                <a16:creationId xmlns:a16="http://schemas.microsoft.com/office/drawing/2014/main" id="{B319F8F6-C30D-884D-7A3B-C94AC54160D8}"/>
              </a:ext>
            </a:extLst>
          </p:cNvPr>
          <p:cNvPicPr preferRelativeResize="0"/>
          <p:nvPr/>
        </p:nvPicPr>
        <p:blipFill>
          <a:blip r:embed="rId5">
            <a:alphaModFix/>
          </a:blip>
          <a:stretch>
            <a:fillRect/>
          </a:stretch>
        </p:blipFill>
        <p:spPr>
          <a:xfrm>
            <a:off x="8213934" y="4039652"/>
            <a:ext cx="2119065" cy="1038307"/>
          </a:xfrm>
          <a:prstGeom prst="rect">
            <a:avLst/>
          </a:prstGeom>
          <a:noFill/>
          <a:ln>
            <a:noFill/>
          </a:ln>
        </p:spPr>
      </p:pic>
      <p:sp>
        <p:nvSpPr>
          <p:cNvPr id="7" name="Footer Placeholder 4">
            <a:extLst>
              <a:ext uri="{FF2B5EF4-FFF2-40B4-BE49-F238E27FC236}">
                <a16:creationId xmlns:a16="http://schemas.microsoft.com/office/drawing/2014/main" id="{E5948C1D-415E-1317-6334-446D3E161999}"/>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3550185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Con los datos mensuales, el equipo de Machine </a:t>
            </a:r>
            <a:r>
              <a:rPr lang="es-ES_tradnl" sz="2000" dirty="0" err="1"/>
              <a:t>Learning</a:t>
            </a:r>
            <a:r>
              <a:rPr lang="es-ES_tradnl" sz="2000" dirty="0"/>
              <a:t> desarrollaron un servicio de predicción en bache, el cual usando como sincronizador a Apache </a:t>
            </a:r>
            <a:r>
              <a:rPr lang="es-ES_tradnl" sz="2000" dirty="0" err="1"/>
              <a:t>Airflow</a:t>
            </a:r>
            <a:r>
              <a:rPr lang="es-ES_tradnl" sz="2000" dirty="0"/>
              <a:t> y como </a:t>
            </a:r>
            <a:r>
              <a:rPr lang="es-ES_tradnl" sz="2000" dirty="0" err="1"/>
              <a:t>oquestador</a:t>
            </a:r>
            <a:r>
              <a:rPr lang="es-ES_tradnl" sz="2000" dirty="0"/>
              <a:t> a Azure VM, se levantan máquinas virtuales que toman parte de los datos y realizan el </a:t>
            </a:r>
            <a:r>
              <a:rPr lang="es-ES_tradnl" sz="2000" b="1" dirty="0">
                <a:solidFill>
                  <a:schemeClr val="accent5"/>
                </a:solidFill>
              </a:rPr>
              <a:t>entrenamiento y predicción </a:t>
            </a:r>
            <a:r>
              <a:rPr lang="es-ES_tradnl" sz="2000" dirty="0"/>
              <a:t>usando </a:t>
            </a:r>
            <a:r>
              <a:rPr lang="es-ES_tradnl" sz="2000" b="1" dirty="0" err="1">
                <a:solidFill>
                  <a:schemeClr val="accent5"/>
                </a:solidFill>
              </a:rPr>
              <a:t>pmarima</a:t>
            </a:r>
            <a:r>
              <a:rPr lang="es-ES_tradnl" sz="2000" dirty="0"/>
              <a:t> para un conjunto de productos de 1 a 12 meses. Esto ocurre una vez al mes, luego que termina el proceso de ETL.</a:t>
            </a:r>
          </a:p>
        </p:txBody>
      </p:sp>
      <p:sp>
        <p:nvSpPr>
          <p:cNvPr id="20" name="Google Shape;90;p15">
            <a:extLst>
              <a:ext uri="{FF2B5EF4-FFF2-40B4-BE49-F238E27FC236}">
                <a16:creationId xmlns:a16="http://schemas.microsoft.com/office/drawing/2014/main" id="{276B5EEC-6D39-F38F-9A2A-BD092355CE76}"/>
              </a:ext>
            </a:extLst>
          </p:cNvPr>
          <p:cNvSpPr txBox="1"/>
          <p:nvPr/>
        </p:nvSpPr>
        <p:spPr>
          <a:xfrm>
            <a:off x="1580755" y="4291968"/>
            <a:ext cx="15609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Parquet</a:t>
            </a:r>
            <a:endParaRPr b="1" dirty="0">
              <a:solidFill>
                <a:schemeClr val="dk2"/>
              </a:solidFill>
            </a:endParaRPr>
          </a:p>
        </p:txBody>
      </p:sp>
      <p:sp>
        <p:nvSpPr>
          <p:cNvPr id="10" name="Google Shape;101;p16">
            <a:extLst>
              <a:ext uri="{FF2B5EF4-FFF2-40B4-BE49-F238E27FC236}">
                <a16:creationId xmlns:a16="http://schemas.microsoft.com/office/drawing/2014/main" id="{0555D596-2D69-7A04-9551-ACD44D18F173}"/>
              </a:ext>
            </a:extLst>
          </p:cNvPr>
          <p:cNvSpPr txBox="1"/>
          <p:nvPr/>
        </p:nvSpPr>
        <p:spPr>
          <a:xfrm>
            <a:off x="5210228" y="3451142"/>
            <a:ext cx="1810384" cy="101563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Monthly Forecasting model</a:t>
            </a:r>
            <a:endParaRPr dirty="0">
              <a:solidFill>
                <a:schemeClr val="dk2"/>
              </a:solidFill>
            </a:endParaRPr>
          </a:p>
        </p:txBody>
      </p:sp>
      <p:cxnSp>
        <p:nvCxnSpPr>
          <p:cNvPr id="12" name="Google Shape;103;p16">
            <a:extLst>
              <a:ext uri="{FF2B5EF4-FFF2-40B4-BE49-F238E27FC236}">
                <a16:creationId xmlns:a16="http://schemas.microsoft.com/office/drawing/2014/main" id="{BD57C63F-A58D-9579-9E42-567001AA85BB}"/>
              </a:ext>
            </a:extLst>
          </p:cNvPr>
          <p:cNvCxnSpPr>
            <a:cxnSpLocks/>
            <a:stCxn id="30" idx="1"/>
            <a:endCxn id="31" idx="3"/>
          </p:cNvCxnSpPr>
          <p:nvPr/>
        </p:nvCxnSpPr>
        <p:spPr>
          <a:xfrm flipH="1">
            <a:off x="3830114" y="5368064"/>
            <a:ext cx="1380114" cy="518"/>
          </a:xfrm>
          <a:prstGeom prst="straightConnector1">
            <a:avLst/>
          </a:prstGeom>
          <a:noFill/>
          <a:ln w="38100" cap="flat" cmpd="sng">
            <a:solidFill>
              <a:schemeClr val="dk2"/>
            </a:solidFill>
            <a:prstDash val="solid"/>
            <a:round/>
            <a:headEnd type="stealth" w="med" len="med"/>
            <a:tailEnd type="none" w="med" len="med"/>
          </a:ln>
        </p:spPr>
      </p:cxnSp>
      <p:cxnSp>
        <p:nvCxnSpPr>
          <p:cNvPr id="13" name="Google Shape;105;p16">
            <a:extLst>
              <a:ext uri="{FF2B5EF4-FFF2-40B4-BE49-F238E27FC236}">
                <a16:creationId xmlns:a16="http://schemas.microsoft.com/office/drawing/2014/main" id="{2326CCFB-CD2D-EE88-D2D1-B6E222CD8F4A}"/>
              </a:ext>
            </a:extLst>
          </p:cNvPr>
          <p:cNvCxnSpPr>
            <a:cxnSpLocks/>
            <a:endCxn id="35" idx="1"/>
          </p:cNvCxnSpPr>
          <p:nvPr/>
        </p:nvCxnSpPr>
        <p:spPr>
          <a:xfrm>
            <a:off x="6933920" y="5367982"/>
            <a:ext cx="1606626" cy="600"/>
          </a:xfrm>
          <a:prstGeom prst="straightConnector1">
            <a:avLst/>
          </a:prstGeom>
          <a:noFill/>
          <a:ln w="38100" cap="flat" cmpd="sng">
            <a:solidFill>
              <a:schemeClr val="dk2"/>
            </a:solidFill>
            <a:prstDash val="solid"/>
            <a:round/>
            <a:headEnd type="none" w="med" len="med"/>
            <a:tailEnd type="stealth" w="med" len="med"/>
          </a:ln>
        </p:spPr>
      </p:cxnSp>
      <p:sp>
        <p:nvSpPr>
          <p:cNvPr id="30" name="Google Shape;111;p16">
            <a:extLst>
              <a:ext uri="{FF2B5EF4-FFF2-40B4-BE49-F238E27FC236}">
                <a16:creationId xmlns:a16="http://schemas.microsoft.com/office/drawing/2014/main" id="{65A4FB5B-9611-F104-B192-38F19959D585}"/>
              </a:ext>
            </a:extLst>
          </p:cNvPr>
          <p:cNvSpPr/>
          <p:nvPr/>
        </p:nvSpPr>
        <p:spPr>
          <a:xfrm>
            <a:off x="5210228" y="4400414"/>
            <a:ext cx="1723800" cy="1935300"/>
          </a:xfrm>
          <a:prstGeom prst="roundRect">
            <a:avLst>
              <a:gd name="adj" fmla="val 16667"/>
            </a:avLst>
          </a:prstGeom>
          <a:ln>
            <a:headEnd type="none" w="sm" len="sm"/>
            <a:tailEnd type="none" w="sm" len="s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 name="Google Shape;71;p14">
            <a:extLst>
              <a:ext uri="{FF2B5EF4-FFF2-40B4-BE49-F238E27FC236}">
                <a16:creationId xmlns:a16="http://schemas.microsoft.com/office/drawing/2014/main" id="{D8E266C5-3292-39E8-0FD3-BC5891DB80F9}"/>
              </a:ext>
            </a:extLst>
          </p:cNvPr>
          <p:cNvSpPr/>
          <p:nvPr/>
        </p:nvSpPr>
        <p:spPr>
          <a:xfrm>
            <a:off x="851146" y="4729069"/>
            <a:ext cx="2978968"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2" name="Google Shape;74;p14">
            <a:extLst>
              <a:ext uri="{FF2B5EF4-FFF2-40B4-BE49-F238E27FC236}">
                <a16:creationId xmlns:a16="http://schemas.microsoft.com/office/drawing/2014/main" id="{D7D9BD4B-DE20-EE62-89EE-BBE6E3D5F2C3}"/>
              </a:ext>
            </a:extLst>
          </p:cNvPr>
          <p:cNvPicPr preferRelativeResize="0"/>
          <p:nvPr/>
        </p:nvPicPr>
        <p:blipFill>
          <a:blip r:embed="rId3">
            <a:alphaModFix/>
          </a:blip>
          <a:stretch>
            <a:fillRect/>
          </a:stretch>
        </p:blipFill>
        <p:spPr>
          <a:xfrm>
            <a:off x="1318672" y="4849428"/>
            <a:ext cx="2119065" cy="1038307"/>
          </a:xfrm>
          <a:prstGeom prst="rect">
            <a:avLst/>
          </a:prstGeom>
          <a:noFill/>
          <a:ln>
            <a:noFill/>
          </a:ln>
        </p:spPr>
      </p:pic>
      <p:sp>
        <p:nvSpPr>
          <p:cNvPr id="35" name="Google Shape;71;p14">
            <a:extLst>
              <a:ext uri="{FF2B5EF4-FFF2-40B4-BE49-F238E27FC236}">
                <a16:creationId xmlns:a16="http://schemas.microsoft.com/office/drawing/2014/main" id="{DAFE1B75-0476-E837-B095-7DA850318A32}"/>
              </a:ext>
            </a:extLst>
          </p:cNvPr>
          <p:cNvSpPr/>
          <p:nvPr/>
        </p:nvSpPr>
        <p:spPr>
          <a:xfrm>
            <a:off x="8540546" y="4729069"/>
            <a:ext cx="2978968"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6" name="Google Shape;74;p14">
            <a:extLst>
              <a:ext uri="{FF2B5EF4-FFF2-40B4-BE49-F238E27FC236}">
                <a16:creationId xmlns:a16="http://schemas.microsoft.com/office/drawing/2014/main" id="{5CFAA30D-42A0-3061-EBF8-9BBFE19848E5}"/>
              </a:ext>
            </a:extLst>
          </p:cNvPr>
          <p:cNvPicPr preferRelativeResize="0"/>
          <p:nvPr/>
        </p:nvPicPr>
        <p:blipFill>
          <a:blip r:embed="rId3">
            <a:alphaModFix/>
          </a:blip>
          <a:stretch>
            <a:fillRect/>
          </a:stretch>
        </p:blipFill>
        <p:spPr>
          <a:xfrm>
            <a:off x="9008072" y="4849428"/>
            <a:ext cx="2119065" cy="1038307"/>
          </a:xfrm>
          <a:prstGeom prst="rect">
            <a:avLst/>
          </a:prstGeom>
          <a:noFill/>
          <a:ln>
            <a:noFill/>
          </a:ln>
        </p:spPr>
      </p:pic>
      <p:sp>
        <p:nvSpPr>
          <p:cNvPr id="38" name="Google Shape;90;p15">
            <a:extLst>
              <a:ext uri="{FF2B5EF4-FFF2-40B4-BE49-F238E27FC236}">
                <a16:creationId xmlns:a16="http://schemas.microsoft.com/office/drawing/2014/main" id="{5EC77609-A044-4A83-E736-3F9A6227B0E0}"/>
              </a:ext>
            </a:extLst>
          </p:cNvPr>
          <p:cNvSpPr txBox="1"/>
          <p:nvPr/>
        </p:nvSpPr>
        <p:spPr>
          <a:xfrm>
            <a:off x="9249580" y="4298655"/>
            <a:ext cx="15609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CSV</a:t>
            </a:r>
            <a:endParaRPr b="1" dirty="0">
              <a:solidFill>
                <a:schemeClr val="dk2"/>
              </a:solidFill>
            </a:endParaRPr>
          </a:p>
        </p:txBody>
      </p:sp>
      <p:pic>
        <p:nvPicPr>
          <p:cNvPr id="42" name="Google Shape;110;p16">
            <a:extLst>
              <a:ext uri="{FF2B5EF4-FFF2-40B4-BE49-F238E27FC236}">
                <a16:creationId xmlns:a16="http://schemas.microsoft.com/office/drawing/2014/main" id="{5153EE49-0585-FB4A-73E4-B12B5DC05E94}"/>
              </a:ext>
            </a:extLst>
          </p:cNvPr>
          <p:cNvPicPr preferRelativeResize="0"/>
          <p:nvPr/>
        </p:nvPicPr>
        <p:blipFill>
          <a:blip r:embed="rId4">
            <a:alphaModFix/>
          </a:blip>
          <a:stretch>
            <a:fillRect/>
          </a:stretch>
        </p:blipFill>
        <p:spPr>
          <a:xfrm>
            <a:off x="5666705" y="4522785"/>
            <a:ext cx="801075" cy="864651"/>
          </a:xfrm>
          <a:prstGeom prst="rect">
            <a:avLst/>
          </a:prstGeom>
          <a:noFill/>
          <a:ln>
            <a:noFill/>
          </a:ln>
        </p:spPr>
      </p:pic>
      <p:pic>
        <p:nvPicPr>
          <p:cNvPr id="43" name="Google Shape;108;p16">
            <a:extLst>
              <a:ext uri="{FF2B5EF4-FFF2-40B4-BE49-F238E27FC236}">
                <a16:creationId xmlns:a16="http://schemas.microsoft.com/office/drawing/2014/main" id="{8A8E7BC1-D6BE-829A-40B3-FB353BC51B7B}"/>
              </a:ext>
            </a:extLst>
          </p:cNvPr>
          <p:cNvPicPr preferRelativeResize="0"/>
          <p:nvPr/>
        </p:nvPicPr>
        <p:blipFill>
          <a:blip r:embed="rId5">
            <a:alphaModFix/>
          </a:blip>
          <a:stretch>
            <a:fillRect/>
          </a:stretch>
        </p:blipFill>
        <p:spPr>
          <a:xfrm>
            <a:off x="5671590" y="5416046"/>
            <a:ext cx="801075" cy="801075"/>
          </a:xfrm>
          <a:prstGeom prst="rect">
            <a:avLst/>
          </a:prstGeom>
          <a:noFill/>
          <a:ln>
            <a:noFill/>
          </a:ln>
        </p:spPr>
      </p:pic>
      <p:sp>
        <p:nvSpPr>
          <p:cNvPr id="4" name="Footer Placeholder 4">
            <a:extLst>
              <a:ext uri="{FF2B5EF4-FFF2-40B4-BE49-F238E27FC236}">
                <a16:creationId xmlns:a16="http://schemas.microsoft.com/office/drawing/2014/main" id="{69A808D5-9F3B-B6D2-2C70-932CFF53589F}"/>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3967755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Las predicciones se guardan en CSV. Por otro lado, previo al re-entrenamiento de los modelos, se compara el resultado obtenido de las predicciones obtenidas el mes pasado, con las ventas del último mes. Se guardan estos resultados para uso interno del equipo.</a:t>
            </a:r>
          </a:p>
        </p:txBody>
      </p:sp>
      <p:sp>
        <p:nvSpPr>
          <p:cNvPr id="21" name="Google Shape;90;p15">
            <a:extLst>
              <a:ext uri="{FF2B5EF4-FFF2-40B4-BE49-F238E27FC236}">
                <a16:creationId xmlns:a16="http://schemas.microsoft.com/office/drawing/2014/main" id="{DE7EDB8F-150E-5809-5854-1012A5961ED6}"/>
              </a:ext>
            </a:extLst>
          </p:cNvPr>
          <p:cNvSpPr txBox="1"/>
          <p:nvPr/>
        </p:nvSpPr>
        <p:spPr>
          <a:xfrm>
            <a:off x="1580755" y="4291968"/>
            <a:ext cx="15609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Parquet</a:t>
            </a:r>
            <a:endParaRPr b="1" dirty="0">
              <a:solidFill>
                <a:schemeClr val="dk2"/>
              </a:solidFill>
            </a:endParaRPr>
          </a:p>
        </p:txBody>
      </p:sp>
      <p:sp>
        <p:nvSpPr>
          <p:cNvPr id="22" name="Google Shape;101;p16">
            <a:extLst>
              <a:ext uri="{FF2B5EF4-FFF2-40B4-BE49-F238E27FC236}">
                <a16:creationId xmlns:a16="http://schemas.microsoft.com/office/drawing/2014/main" id="{D473727D-73F5-77DD-978E-94620074025C}"/>
              </a:ext>
            </a:extLst>
          </p:cNvPr>
          <p:cNvSpPr txBox="1"/>
          <p:nvPr/>
        </p:nvSpPr>
        <p:spPr>
          <a:xfrm>
            <a:off x="5210228" y="3451142"/>
            <a:ext cx="1810384" cy="101563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Monthly Forecasting model</a:t>
            </a:r>
            <a:endParaRPr dirty="0">
              <a:solidFill>
                <a:schemeClr val="dk2"/>
              </a:solidFill>
            </a:endParaRPr>
          </a:p>
        </p:txBody>
      </p:sp>
      <p:cxnSp>
        <p:nvCxnSpPr>
          <p:cNvPr id="23" name="Google Shape;103;p16">
            <a:extLst>
              <a:ext uri="{FF2B5EF4-FFF2-40B4-BE49-F238E27FC236}">
                <a16:creationId xmlns:a16="http://schemas.microsoft.com/office/drawing/2014/main" id="{E513F157-D807-EBAB-B0D0-E826DFD5FDF6}"/>
              </a:ext>
            </a:extLst>
          </p:cNvPr>
          <p:cNvCxnSpPr>
            <a:cxnSpLocks/>
            <a:stCxn id="25" idx="1"/>
            <a:endCxn id="26" idx="3"/>
          </p:cNvCxnSpPr>
          <p:nvPr/>
        </p:nvCxnSpPr>
        <p:spPr>
          <a:xfrm flipH="1">
            <a:off x="3830114" y="5368064"/>
            <a:ext cx="1380114" cy="518"/>
          </a:xfrm>
          <a:prstGeom prst="straightConnector1">
            <a:avLst/>
          </a:prstGeom>
          <a:noFill/>
          <a:ln w="38100" cap="flat" cmpd="sng">
            <a:solidFill>
              <a:schemeClr val="dk2"/>
            </a:solidFill>
            <a:prstDash val="solid"/>
            <a:round/>
            <a:headEnd type="stealth" w="med" len="med"/>
            <a:tailEnd type="none" w="med" len="med"/>
          </a:ln>
        </p:spPr>
      </p:cxnSp>
      <p:cxnSp>
        <p:nvCxnSpPr>
          <p:cNvPr id="24" name="Google Shape;105;p16">
            <a:extLst>
              <a:ext uri="{FF2B5EF4-FFF2-40B4-BE49-F238E27FC236}">
                <a16:creationId xmlns:a16="http://schemas.microsoft.com/office/drawing/2014/main" id="{502166A1-6DD3-0DCF-D5FF-BB94F1B47DE9}"/>
              </a:ext>
            </a:extLst>
          </p:cNvPr>
          <p:cNvCxnSpPr>
            <a:cxnSpLocks/>
            <a:endCxn id="28" idx="1"/>
          </p:cNvCxnSpPr>
          <p:nvPr/>
        </p:nvCxnSpPr>
        <p:spPr>
          <a:xfrm>
            <a:off x="6933920" y="5367982"/>
            <a:ext cx="1606626" cy="600"/>
          </a:xfrm>
          <a:prstGeom prst="straightConnector1">
            <a:avLst/>
          </a:prstGeom>
          <a:noFill/>
          <a:ln w="38100" cap="flat" cmpd="sng">
            <a:solidFill>
              <a:schemeClr val="dk2"/>
            </a:solidFill>
            <a:prstDash val="solid"/>
            <a:round/>
            <a:headEnd type="none" w="med" len="med"/>
            <a:tailEnd type="stealth" w="med" len="med"/>
          </a:ln>
        </p:spPr>
      </p:cxnSp>
      <p:sp>
        <p:nvSpPr>
          <p:cNvPr id="25" name="Google Shape;111;p16">
            <a:extLst>
              <a:ext uri="{FF2B5EF4-FFF2-40B4-BE49-F238E27FC236}">
                <a16:creationId xmlns:a16="http://schemas.microsoft.com/office/drawing/2014/main" id="{A6DAAF07-E754-7710-F163-B0C65D2BB07D}"/>
              </a:ext>
            </a:extLst>
          </p:cNvPr>
          <p:cNvSpPr/>
          <p:nvPr/>
        </p:nvSpPr>
        <p:spPr>
          <a:xfrm>
            <a:off x="5210228" y="4400414"/>
            <a:ext cx="1723800" cy="1935300"/>
          </a:xfrm>
          <a:prstGeom prst="roundRect">
            <a:avLst>
              <a:gd name="adj" fmla="val 16667"/>
            </a:avLst>
          </a:prstGeom>
          <a:ln>
            <a:headEnd type="none" w="sm" len="sm"/>
            <a:tailEnd type="none" w="sm" len="s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Google Shape;71;p14">
            <a:extLst>
              <a:ext uri="{FF2B5EF4-FFF2-40B4-BE49-F238E27FC236}">
                <a16:creationId xmlns:a16="http://schemas.microsoft.com/office/drawing/2014/main" id="{584E7C19-36A8-9566-659E-8457CD26EC47}"/>
              </a:ext>
            </a:extLst>
          </p:cNvPr>
          <p:cNvSpPr/>
          <p:nvPr/>
        </p:nvSpPr>
        <p:spPr>
          <a:xfrm>
            <a:off x="851146" y="4729069"/>
            <a:ext cx="2978968"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7" name="Google Shape;74;p14">
            <a:extLst>
              <a:ext uri="{FF2B5EF4-FFF2-40B4-BE49-F238E27FC236}">
                <a16:creationId xmlns:a16="http://schemas.microsoft.com/office/drawing/2014/main" id="{AAA8C98B-4B26-BECB-C24A-B7972AE3F90D}"/>
              </a:ext>
            </a:extLst>
          </p:cNvPr>
          <p:cNvPicPr preferRelativeResize="0"/>
          <p:nvPr/>
        </p:nvPicPr>
        <p:blipFill>
          <a:blip r:embed="rId3">
            <a:alphaModFix/>
          </a:blip>
          <a:stretch>
            <a:fillRect/>
          </a:stretch>
        </p:blipFill>
        <p:spPr>
          <a:xfrm>
            <a:off x="1318672" y="4849428"/>
            <a:ext cx="2119065" cy="1038307"/>
          </a:xfrm>
          <a:prstGeom prst="rect">
            <a:avLst/>
          </a:prstGeom>
          <a:noFill/>
          <a:ln>
            <a:noFill/>
          </a:ln>
        </p:spPr>
      </p:pic>
      <p:sp>
        <p:nvSpPr>
          <p:cNvPr id="28" name="Google Shape;71;p14">
            <a:extLst>
              <a:ext uri="{FF2B5EF4-FFF2-40B4-BE49-F238E27FC236}">
                <a16:creationId xmlns:a16="http://schemas.microsoft.com/office/drawing/2014/main" id="{45191E1A-B888-8BF6-DEEC-0491F7144355}"/>
              </a:ext>
            </a:extLst>
          </p:cNvPr>
          <p:cNvSpPr/>
          <p:nvPr/>
        </p:nvSpPr>
        <p:spPr>
          <a:xfrm>
            <a:off x="8540546" y="4729069"/>
            <a:ext cx="2978968"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9" name="Google Shape;74;p14">
            <a:extLst>
              <a:ext uri="{FF2B5EF4-FFF2-40B4-BE49-F238E27FC236}">
                <a16:creationId xmlns:a16="http://schemas.microsoft.com/office/drawing/2014/main" id="{40634166-F5FE-A6CB-41ED-BE0669FF71D4}"/>
              </a:ext>
            </a:extLst>
          </p:cNvPr>
          <p:cNvPicPr preferRelativeResize="0"/>
          <p:nvPr/>
        </p:nvPicPr>
        <p:blipFill>
          <a:blip r:embed="rId3">
            <a:alphaModFix/>
          </a:blip>
          <a:stretch>
            <a:fillRect/>
          </a:stretch>
        </p:blipFill>
        <p:spPr>
          <a:xfrm>
            <a:off x="9008072" y="4849428"/>
            <a:ext cx="2119065" cy="1038307"/>
          </a:xfrm>
          <a:prstGeom prst="rect">
            <a:avLst/>
          </a:prstGeom>
          <a:noFill/>
          <a:ln>
            <a:noFill/>
          </a:ln>
        </p:spPr>
      </p:pic>
      <p:sp>
        <p:nvSpPr>
          <p:cNvPr id="33" name="Google Shape;90;p15">
            <a:extLst>
              <a:ext uri="{FF2B5EF4-FFF2-40B4-BE49-F238E27FC236}">
                <a16:creationId xmlns:a16="http://schemas.microsoft.com/office/drawing/2014/main" id="{F84604D6-F5D6-7AB3-E6CF-F30873487F79}"/>
              </a:ext>
            </a:extLst>
          </p:cNvPr>
          <p:cNvSpPr txBox="1"/>
          <p:nvPr/>
        </p:nvSpPr>
        <p:spPr>
          <a:xfrm>
            <a:off x="9249580" y="4298655"/>
            <a:ext cx="15609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CSV</a:t>
            </a:r>
            <a:endParaRPr b="1" dirty="0">
              <a:solidFill>
                <a:schemeClr val="dk2"/>
              </a:solidFill>
            </a:endParaRPr>
          </a:p>
        </p:txBody>
      </p:sp>
      <p:pic>
        <p:nvPicPr>
          <p:cNvPr id="34" name="Google Shape;110;p16">
            <a:extLst>
              <a:ext uri="{FF2B5EF4-FFF2-40B4-BE49-F238E27FC236}">
                <a16:creationId xmlns:a16="http://schemas.microsoft.com/office/drawing/2014/main" id="{448F41AA-622C-57C8-388F-6F48297315C4}"/>
              </a:ext>
            </a:extLst>
          </p:cNvPr>
          <p:cNvPicPr preferRelativeResize="0"/>
          <p:nvPr/>
        </p:nvPicPr>
        <p:blipFill>
          <a:blip r:embed="rId4">
            <a:alphaModFix/>
          </a:blip>
          <a:stretch>
            <a:fillRect/>
          </a:stretch>
        </p:blipFill>
        <p:spPr>
          <a:xfrm>
            <a:off x="5666705" y="4522785"/>
            <a:ext cx="801075" cy="864651"/>
          </a:xfrm>
          <a:prstGeom prst="rect">
            <a:avLst/>
          </a:prstGeom>
          <a:noFill/>
          <a:ln>
            <a:noFill/>
          </a:ln>
        </p:spPr>
      </p:pic>
      <p:pic>
        <p:nvPicPr>
          <p:cNvPr id="37" name="Google Shape;108;p16">
            <a:extLst>
              <a:ext uri="{FF2B5EF4-FFF2-40B4-BE49-F238E27FC236}">
                <a16:creationId xmlns:a16="http://schemas.microsoft.com/office/drawing/2014/main" id="{F452C4B2-273C-95D2-2E65-2BD063064F87}"/>
              </a:ext>
            </a:extLst>
          </p:cNvPr>
          <p:cNvPicPr preferRelativeResize="0"/>
          <p:nvPr/>
        </p:nvPicPr>
        <p:blipFill>
          <a:blip r:embed="rId5">
            <a:alphaModFix/>
          </a:blip>
          <a:stretch>
            <a:fillRect/>
          </a:stretch>
        </p:blipFill>
        <p:spPr>
          <a:xfrm>
            <a:off x="5671590" y="5416046"/>
            <a:ext cx="801075" cy="801075"/>
          </a:xfrm>
          <a:prstGeom prst="rect">
            <a:avLst/>
          </a:prstGeom>
          <a:noFill/>
          <a:ln>
            <a:noFill/>
          </a:ln>
        </p:spPr>
      </p:pic>
      <p:sp>
        <p:nvSpPr>
          <p:cNvPr id="4" name="Footer Placeholder 4">
            <a:extLst>
              <a:ext uri="{FF2B5EF4-FFF2-40B4-BE49-F238E27FC236}">
                <a16:creationId xmlns:a16="http://schemas.microsoft.com/office/drawing/2014/main" id="{4F06D907-E5C0-ADE2-39EC-624879AFC06C}"/>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8816655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Los datos CSV finalmente son </a:t>
            </a:r>
            <a:r>
              <a:rPr lang="es-ES_tradnl" sz="2000" dirty="0" err="1"/>
              <a:t>ingestados</a:t>
            </a:r>
            <a:r>
              <a:rPr lang="es-ES_tradnl" sz="2000" dirty="0"/>
              <a:t> a una base de datos NoSQL que permite una rápida obtención de los resultados. Para cada cliente, y sus productos, se almacena un vector con las ultimas 12 predicciones.</a:t>
            </a:r>
          </a:p>
        </p:txBody>
      </p:sp>
      <p:sp>
        <p:nvSpPr>
          <p:cNvPr id="10" name="Google Shape;90;p15">
            <a:extLst>
              <a:ext uri="{FF2B5EF4-FFF2-40B4-BE49-F238E27FC236}">
                <a16:creationId xmlns:a16="http://schemas.microsoft.com/office/drawing/2014/main" id="{2E0CF934-A365-DC6D-C3AF-B26E92A4539F}"/>
              </a:ext>
            </a:extLst>
          </p:cNvPr>
          <p:cNvSpPr txBox="1"/>
          <p:nvPr/>
        </p:nvSpPr>
        <p:spPr>
          <a:xfrm>
            <a:off x="1604627" y="3691893"/>
            <a:ext cx="15609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CSV</a:t>
            </a:r>
            <a:endParaRPr b="1" dirty="0">
              <a:solidFill>
                <a:schemeClr val="dk2"/>
              </a:solidFill>
            </a:endParaRPr>
          </a:p>
        </p:txBody>
      </p:sp>
      <p:sp>
        <p:nvSpPr>
          <p:cNvPr id="12" name="Google Shape;101;p16">
            <a:extLst>
              <a:ext uri="{FF2B5EF4-FFF2-40B4-BE49-F238E27FC236}">
                <a16:creationId xmlns:a16="http://schemas.microsoft.com/office/drawing/2014/main" id="{F7273617-5D9F-10DE-02E9-5BBF62A3B178}"/>
              </a:ext>
            </a:extLst>
          </p:cNvPr>
          <p:cNvSpPr txBox="1"/>
          <p:nvPr/>
        </p:nvSpPr>
        <p:spPr>
          <a:xfrm>
            <a:off x="5185922" y="3372395"/>
            <a:ext cx="1810384"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Ingesta en DB</a:t>
            </a:r>
            <a:endParaRPr dirty="0">
              <a:solidFill>
                <a:schemeClr val="dk2"/>
              </a:solidFill>
            </a:endParaRPr>
          </a:p>
        </p:txBody>
      </p:sp>
      <p:cxnSp>
        <p:nvCxnSpPr>
          <p:cNvPr id="13" name="Google Shape;103;p16">
            <a:extLst>
              <a:ext uri="{FF2B5EF4-FFF2-40B4-BE49-F238E27FC236}">
                <a16:creationId xmlns:a16="http://schemas.microsoft.com/office/drawing/2014/main" id="{C7D49CB7-716D-435A-E1CA-C28E4694C8FC}"/>
              </a:ext>
            </a:extLst>
          </p:cNvPr>
          <p:cNvCxnSpPr>
            <a:cxnSpLocks/>
            <a:stCxn id="21" idx="1"/>
            <a:endCxn id="22" idx="3"/>
          </p:cNvCxnSpPr>
          <p:nvPr/>
        </p:nvCxnSpPr>
        <p:spPr>
          <a:xfrm flipH="1">
            <a:off x="3853986" y="4767989"/>
            <a:ext cx="1380114" cy="518"/>
          </a:xfrm>
          <a:prstGeom prst="straightConnector1">
            <a:avLst/>
          </a:prstGeom>
          <a:noFill/>
          <a:ln w="38100" cap="flat" cmpd="sng">
            <a:solidFill>
              <a:schemeClr val="dk2"/>
            </a:solidFill>
            <a:prstDash val="solid"/>
            <a:round/>
            <a:headEnd type="stealth" w="med" len="med"/>
            <a:tailEnd type="none" w="med" len="med"/>
          </a:ln>
        </p:spPr>
      </p:cxnSp>
      <p:cxnSp>
        <p:nvCxnSpPr>
          <p:cNvPr id="20" name="Google Shape;105;p16">
            <a:extLst>
              <a:ext uri="{FF2B5EF4-FFF2-40B4-BE49-F238E27FC236}">
                <a16:creationId xmlns:a16="http://schemas.microsoft.com/office/drawing/2014/main" id="{2EFF9BDE-8071-0B0E-CEC2-875E1874254E}"/>
              </a:ext>
            </a:extLst>
          </p:cNvPr>
          <p:cNvCxnSpPr>
            <a:cxnSpLocks/>
            <a:stCxn id="21" idx="3"/>
            <a:endCxn id="24" idx="1"/>
          </p:cNvCxnSpPr>
          <p:nvPr/>
        </p:nvCxnSpPr>
        <p:spPr>
          <a:xfrm>
            <a:off x="6957900" y="4767989"/>
            <a:ext cx="1762558" cy="4831"/>
          </a:xfrm>
          <a:prstGeom prst="straightConnector1">
            <a:avLst/>
          </a:prstGeom>
          <a:noFill/>
          <a:ln w="38100" cap="flat" cmpd="sng">
            <a:solidFill>
              <a:schemeClr val="dk2"/>
            </a:solidFill>
            <a:prstDash val="solid"/>
            <a:round/>
            <a:headEnd type="none" w="med" len="med"/>
            <a:tailEnd type="stealth" w="med" len="med"/>
          </a:ln>
        </p:spPr>
      </p:cxnSp>
      <p:sp>
        <p:nvSpPr>
          <p:cNvPr id="21" name="Google Shape;111;p16">
            <a:extLst>
              <a:ext uri="{FF2B5EF4-FFF2-40B4-BE49-F238E27FC236}">
                <a16:creationId xmlns:a16="http://schemas.microsoft.com/office/drawing/2014/main" id="{928B2E9C-6FDC-A32E-6B7D-67DAEF53E836}"/>
              </a:ext>
            </a:extLst>
          </p:cNvPr>
          <p:cNvSpPr/>
          <p:nvPr/>
        </p:nvSpPr>
        <p:spPr>
          <a:xfrm>
            <a:off x="5234100" y="3800339"/>
            <a:ext cx="1723800" cy="1935300"/>
          </a:xfrm>
          <a:prstGeom prst="roundRect">
            <a:avLst>
              <a:gd name="adj" fmla="val 16667"/>
            </a:avLst>
          </a:prstGeom>
          <a:ln>
            <a:headEnd type="none" w="sm" len="sm"/>
            <a:tailEnd type="none" w="sm" len="s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 name="Google Shape;71;p14">
            <a:extLst>
              <a:ext uri="{FF2B5EF4-FFF2-40B4-BE49-F238E27FC236}">
                <a16:creationId xmlns:a16="http://schemas.microsoft.com/office/drawing/2014/main" id="{C52FCF7F-3F23-22EC-94E5-6F1A4B2C65AC}"/>
              </a:ext>
            </a:extLst>
          </p:cNvPr>
          <p:cNvSpPr/>
          <p:nvPr/>
        </p:nvSpPr>
        <p:spPr>
          <a:xfrm>
            <a:off x="875018" y="4128994"/>
            <a:ext cx="2978968"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3" name="Google Shape;74;p14">
            <a:extLst>
              <a:ext uri="{FF2B5EF4-FFF2-40B4-BE49-F238E27FC236}">
                <a16:creationId xmlns:a16="http://schemas.microsoft.com/office/drawing/2014/main" id="{9BC79866-19A7-F8D4-4044-544AB23518B9}"/>
              </a:ext>
            </a:extLst>
          </p:cNvPr>
          <p:cNvPicPr preferRelativeResize="0"/>
          <p:nvPr/>
        </p:nvPicPr>
        <p:blipFill>
          <a:blip r:embed="rId3">
            <a:alphaModFix/>
          </a:blip>
          <a:stretch>
            <a:fillRect/>
          </a:stretch>
        </p:blipFill>
        <p:spPr>
          <a:xfrm>
            <a:off x="1342544" y="4249353"/>
            <a:ext cx="2119065" cy="1038307"/>
          </a:xfrm>
          <a:prstGeom prst="rect">
            <a:avLst/>
          </a:prstGeom>
          <a:noFill/>
          <a:ln>
            <a:noFill/>
          </a:ln>
        </p:spPr>
      </p:pic>
      <p:sp>
        <p:nvSpPr>
          <p:cNvPr id="24" name="Google Shape;71;p14">
            <a:extLst>
              <a:ext uri="{FF2B5EF4-FFF2-40B4-BE49-F238E27FC236}">
                <a16:creationId xmlns:a16="http://schemas.microsoft.com/office/drawing/2014/main" id="{4316BD3F-F86A-ECC4-CFEA-133FEBE7F840}"/>
              </a:ext>
            </a:extLst>
          </p:cNvPr>
          <p:cNvSpPr/>
          <p:nvPr/>
        </p:nvSpPr>
        <p:spPr>
          <a:xfrm>
            <a:off x="8720458" y="4000500"/>
            <a:ext cx="2530351" cy="1544639"/>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7" name="Google Shape;110;p16">
            <a:extLst>
              <a:ext uri="{FF2B5EF4-FFF2-40B4-BE49-F238E27FC236}">
                <a16:creationId xmlns:a16="http://schemas.microsoft.com/office/drawing/2014/main" id="{8DB84FEF-4955-3E40-109C-4BA5D8A3775E}"/>
              </a:ext>
            </a:extLst>
          </p:cNvPr>
          <p:cNvPicPr preferRelativeResize="0"/>
          <p:nvPr/>
        </p:nvPicPr>
        <p:blipFill>
          <a:blip r:embed="rId4">
            <a:alphaModFix/>
          </a:blip>
          <a:stretch>
            <a:fillRect/>
          </a:stretch>
        </p:blipFill>
        <p:spPr>
          <a:xfrm>
            <a:off x="5690577" y="3922710"/>
            <a:ext cx="801075" cy="864651"/>
          </a:xfrm>
          <a:prstGeom prst="rect">
            <a:avLst/>
          </a:prstGeom>
          <a:noFill/>
          <a:ln>
            <a:noFill/>
          </a:ln>
        </p:spPr>
      </p:pic>
      <p:pic>
        <p:nvPicPr>
          <p:cNvPr id="28" name="Google Shape;108;p16">
            <a:extLst>
              <a:ext uri="{FF2B5EF4-FFF2-40B4-BE49-F238E27FC236}">
                <a16:creationId xmlns:a16="http://schemas.microsoft.com/office/drawing/2014/main" id="{27975580-ADC2-E24B-FF11-7FCCC6047145}"/>
              </a:ext>
            </a:extLst>
          </p:cNvPr>
          <p:cNvPicPr preferRelativeResize="0"/>
          <p:nvPr/>
        </p:nvPicPr>
        <p:blipFill>
          <a:blip r:embed="rId5">
            <a:alphaModFix/>
          </a:blip>
          <a:stretch>
            <a:fillRect/>
          </a:stretch>
        </p:blipFill>
        <p:spPr>
          <a:xfrm>
            <a:off x="5695462" y="4815971"/>
            <a:ext cx="801075" cy="801075"/>
          </a:xfrm>
          <a:prstGeom prst="rect">
            <a:avLst/>
          </a:prstGeom>
          <a:noFill/>
          <a:ln>
            <a:noFill/>
          </a:ln>
        </p:spPr>
      </p:pic>
      <p:pic>
        <p:nvPicPr>
          <p:cNvPr id="29" name="Google Shape;117;p17">
            <a:extLst>
              <a:ext uri="{FF2B5EF4-FFF2-40B4-BE49-F238E27FC236}">
                <a16:creationId xmlns:a16="http://schemas.microsoft.com/office/drawing/2014/main" id="{15FAAE5E-C1FA-4855-6970-A11718DCE999}"/>
              </a:ext>
            </a:extLst>
          </p:cNvPr>
          <p:cNvPicPr preferRelativeResize="0"/>
          <p:nvPr/>
        </p:nvPicPr>
        <p:blipFill rotWithShape="1">
          <a:blip r:embed="rId6">
            <a:alphaModFix/>
          </a:blip>
          <a:srcRect t="16257" b="20331"/>
          <a:stretch/>
        </p:blipFill>
        <p:spPr>
          <a:xfrm>
            <a:off x="9026473" y="4131394"/>
            <a:ext cx="2013275" cy="1276625"/>
          </a:xfrm>
          <a:prstGeom prst="rect">
            <a:avLst/>
          </a:prstGeom>
          <a:noFill/>
          <a:ln>
            <a:noFill/>
          </a:ln>
        </p:spPr>
      </p:pic>
      <p:sp>
        <p:nvSpPr>
          <p:cNvPr id="4" name="Footer Placeholder 4">
            <a:extLst>
              <a:ext uri="{FF2B5EF4-FFF2-40B4-BE49-F238E27FC236}">
                <a16:creationId xmlns:a16="http://schemas.microsoft.com/office/drawing/2014/main" id="{EF0B5DB7-5565-3144-87D9-0EB0D0ED56D2}"/>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281164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Desplegado on-line</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a:bodyPr>
          <a:lstStyle/>
          <a:p>
            <a:pPr marL="0" indent="0">
              <a:buNone/>
            </a:pPr>
            <a:r>
              <a:rPr lang="es-ES_tradnl" sz="2400" dirty="0"/>
              <a:t>Una API es la puerta de enlace que permite a los desarrolladores comunicarse con una aplicación. Las API permiten dos cosas:</a:t>
            </a:r>
          </a:p>
          <a:p>
            <a:r>
              <a:rPr lang="es-ES_tradnl" sz="2400" dirty="0"/>
              <a:t>Acceso a los datos de una aplicación.</a:t>
            </a:r>
          </a:p>
          <a:p>
            <a:r>
              <a:rPr lang="es-ES_tradnl" sz="2400" dirty="0"/>
              <a:t>El uso de la funcionalidad de una aplicación.</a:t>
            </a:r>
          </a:p>
          <a:p>
            <a:pPr marL="0" indent="0">
              <a:buNone/>
            </a:pPr>
            <a:r>
              <a:rPr lang="es-ES_tradnl" sz="2400" dirty="0"/>
              <a:t>Al acceder y comunicarse con los datos y las funcionalidades de las aplicaciones, las API han permitido que los dispositivos, las aplicaciones y las páginas web del mundo se comuniquen entre sí para trabajar juntos para realizar tareas centradas en el negocio o en las operaciones.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3" y="1447155"/>
            <a:ext cx="9724835" cy="461665"/>
          </a:xfrm>
          <a:prstGeom prst="rect">
            <a:avLst/>
          </a:prstGeom>
          <a:noFill/>
        </p:spPr>
        <p:txBody>
          <a:bodyPr wrap="square">
            <a:spAutoFit/>
          </a:bodyPr>
          <a:lstStyle/>
          <a:p>
            <a:pPr marL="0" indent="0">
              <a:buNone/>
            </a:pPr>
            <a:r>
              <a:rPr lang="es-ES_tradnl" sz="2400" b="1" dirty="0">
                <a:solidFill>
                  <a:schemeClr val="accent4"/>
                </a:solidFill>
              </a:rPr>
              <a:t>¿Qué es una interfaz de programación de aplicaciones (API)?</a:t>
            </a:r>
          </a:p>
        </p:txBody>
      </p:sp>
      <p:sp>
        <p:nvSpPr>
          <p:cNvPr id="7" name="Footer Placeholder 4">
            <a:extLst>
              <a:ext uri="{FF2B5EF4-FFF2-40B4-BE49-F238E27FC236}">
                <a16:creationId xmlns:a16="http://schemas.microsoft.com/office/drawing/2014/main" id="{13AED974-7846-B5AB-5879-6FD61728D5F7}"/>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63711501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a:t>
            </a:r>
            <a:r>
              <a:rPr lang="es-ES_tradnl" dirty="0" err="1"/>
              <a:t>forecasting</a:t>
            </a:r>
            <a:r>
              <a:rPr lang="es-ES_tradnl" dirty="0"/>
              <a:t> 2</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Finalmente, los datos son consultados por el cliente a través de un servicio que conecta con la base de datos y mediante una API envía los datos al </a:t>
            </a:r>
            <a:r>
              <a:rPr lang="es-ES_tradnl" sz="2000" dirty="0" err="1"/>
              <a:t>frontend</a:t>
            </a:r>
            <a:r>
              <a:rPr lang="es-ES_tradnl" sz="2000" dirty="0"/>
              <a:t>, que se encarga de la visualización.</a:t>
            </a:r>
          </a:p>
        </p:txBody>
      </p:sp>
      <p:sp>
        <p:nvSpPr>
          <p:cNvPr id="8" name="Google Shape;71;p14">
            <a:extLst>
              <a:ext uri="{FF2B5EF4-FFF2-40B4-BE49-F238E27FC236}">
                <a16:creationId xmlns:a16="http://schemas.microsoft.com/office/drawing/2014/main" id="{C6C250A2-C3C1-49F4-FC01-187FB5B09AA8}"/>
              </a:ext>
            </a:extLst>
          </p:cNvPr>
          <p:cNvSpPr/>
          <p:nvPr/>
        </p:nvSpPr>
        <p:spPr>
          <a:xfrm>
            <a:off x="1569286" y="3622037"/>
            <a:ext cx="2530351" cy="1544639"/>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9" name="Google Shape;117;p17">
            <a:extLst>
              <a:ext uri="{FF2B5EF4-FFF2-40B4-BE49-F238E27FC236}">
                <a16:creationId xmlns:a16="http://schemas.microsoft.com/office/drawing/2014/main" id="{BD0E199D-2B40-E788-56E1-93218384709E}"/>
              </a:ext>
            </a:extLst>
          </p:cNvPr>
          <p:cNvPicPr preferRelativeResize="0"/>
          <p:nvPr/>
        </p:nvPicPr>
        <p:blipFill rotWithShape="1">
          <a:blip r:embed="rId3">
            <a:alphaModFix/>
          </a:blip>
          <a:srcRect t="16257" b="20331"/>
          <a:stretch/>
        </p:blipFill>
        <p:spPr>
          <a:xfrm>
            <a:off x="1875301" y="3752931"/>
            <a:ext cx="2013275" cy="1276625"/>
          </a:xfrm>
          <a:prstGeom prst="rect">
            <a:avLst/>
          </a:prstGeom>
          <a:noFill/>
          <a:ln>
            <a:noFill/>
          </a:ln>
        </p:spPr>
      </p:pic>
      <p:cxnSp>
        <p:nvCxnSpPr>
          <p:cNvPr id="11" name="Google Shape;103;p16">
            <a:extLst>
              <a:ext uri="{FF2B5EF4-FFF2-40B4-BE49-F238E27FC236}">
                <a16:creationId xmlns:a16="http://schemas.microsoft.com/office/drawing/2014/main" id="{D5F8E48D-1B96-275C-11F3-DEF4213BA76D}"/>
              </a:ext>
            </a:extLst>
          </p:cNvPr>
          <p:cNvCxnSpPr>
            <a:cxnSpLocks/>
          </p:cNvCxnSpPr>
          <p:nvPr/>
        </p:nvCxnSpPr>
        <p:spPr>
          <a:xfrm flipH="1">
            <a:off x="4099637" y="4391243"/>
            <a:ext cx="1110591" cy="0"/>
          </a:xfrm>
          <a:prstGeom prst="straightConnector1">
            <a:avLst/>
          </a:prstGeom>
          <a:noFill/>
          <a:ln w="38100" cap="flat" cmpd="sng">
            <a:solidFill>
              <a:schemeClr val="dk2"/>
            </a:solidFill>
            <a:prstDash val="solid"/>
            <a:round/>
            <a:headEnd type="triangle" w="med" len="med"/>
            <a:tailEnd type="triangle" w="med" len="med"/>
          </a:ln>
        </p:spPr>
      </p:cxnSp>
      <p:sp>
        <p:nvSpPr>
          <p:cNvPr id="15" name="Google Shape;71;p14">
            <a:extLst>
              <a:ext uri="{FF2B5EF4-FFF2-40B4-BE49-F238E27FC236}">
                <a16:creationId xmlns:a16="http://schemas.microsoft.com/office/drawing/2014/main" id="{A5E65076-4DAB-FFC2-F4FB-558DBB97B785}"/>
              </a:ext>
            </a:extLst>
          </p:cNvPr>
          <p:cNvSpPr/>
          <p:nvPr/>
        </p:nvSpPr>
        <p:spPr>
          <a:xfrm>
            <a:off x="5210228" y="3752931"/>
            <a:ext cx="1904829"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6" name="Google Shape;72;p14">
            <a:extLst>
              <a:ext uri="{FF2B5EF4-FFF2-40B4-BE49-F238E27FC236}">
                <a16:creationId xmlns:a16="http://schemas.microsoft.com/office/drawing/2014/main" id="{5E9218E0-EA7B-E6A4-ADA6-739928CD03D3}"/>
              </a:ext>
            </a:extLst>
          </p:cNvPr>
          <p:cNvPicPr preferRelativeResize="0"/>
          <p:nvPr/>
        </p:nvPicPr>
        <p:blipFill rotWithShape="1">
          <a:blip r:embed="rId4">
            <a:alphaModFix/>
          </a:blip>
          <a:srcRect l="2932" r="5130" b="20578"/>
          <a:stretch/>
        </p:blipFill>
        <p:spPr>
          <a:xfrm>
            <a:off x="5449864" y="4050525"/>
            <a:ext cx="1427826" cy="616725"/>
          </a:xfrm>
          <a:prstGeom prst="rect">
            <a:avLst/>
          </a:prstGeom>
          <a:noFill/>
          <a:ln>
            <a:noFill/>
          </a:ln>
        </p:spPr>
      </p:pic>
      <p:cxnSp>
        <p:nvCxnSpPr>
          <p:cNvPr id="17" name="Google Shape;103;p16">
            <a:extLst>
              <a:ext uri="{FF2B5EF4-FFF2-40B4-BE49-F238E27FC236}">
                <a16:creationId xmlns:a16="http://schemas.microsoft.com/office/drawing/2014/main" id="{41ED6692-E985-A04C-5E28-AC172FBBCBE1}"/>
              </a:ext>
            </a:extLst>
          </p:cNvPr>
          <p:cNvCxnSpPr>
            <a:cxnSpLocks/>
          </p:cNvCxnSpPr>
          <p:nvPr/>
        </p:nvCxnSpPr>
        <p:spPr>
          <a:xfrm flipH="1">
            <a:off x="7115057" y="4391243"/>
            <a:ext cx="1110591" cy="0"/>
          </a:xfrm>
          <a:prstGeom prst="straightConnector1">
            <a:avLst/>
          </a:prstGeom>
          <a:noFill/>
          <a:ln w="38100" cap="flat" cmpd="sng">
            <a:solidFill>
              <a:schemeClr val="dk2"/>
            </a:solidFill>
            <a:prstDash val="solid"/>
            <a:round/>
            <a:headEnd type="triangle" w="med" len="med"/>
            <a:tailEnd type="triangle" w="med" len="med"/>
          </a:ln>
        </p:spPr>
      </p:cxnSp>
      <p:sp>
        <p:nvSpPr>
          <p:cNvPr id="18" name="Google Shape;71;p14">
            <a:extLst>
              <a:ext uri="{FF2B5EF4-FFF2-40B4-BE49-F238E27FC236}">
                <a16:creationId xmlns:a16="http://schemas.microsoft.com/office/drawing/2014/main" id="{B2F03E25-6988-CFA4-6B74-AF8D97CA4C85}"/>
              </a:ext>
            </a:extLst>
          </p:cNvPr>
          <p:cNvSpPr/>
          <p:nvPr/>
        </p:nvSpPr>
        <p:spPr>
          <a:xfrm>
            <a:off x="8225648" y="3752931"/>
            <a:ext cx="1904829"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0" name="Google Shape;144;p18">
            <a:extLst>
              <a:ext uri="{FF2B5EF4-FFF2-40B4-BE49-F238E27FC236}">
                <a16:creationId xmlns:a16="http://schemas.microsoft.com/office/drawing/2014/main" id="{B83388CA-0546-9E68-40BE-3DC09CF71708}"/>
              </a:ext>
            </a:extLst>
          </p:cNvPr>
          <p:cNvPicPr preferRelativeResize="0"/>
          <p:nvPr/>
        </p:nvPicPr>
        <p:blipFill>
          <a:blip r:embed="rId5">
            <a:alphaModFix/>
          </a:blip>
          <a:stretch>
            <a:fillRect/>
          </a:stretch>
        </p:blipFill>
        <p:spPr>
          <a:xfrm>
            <a:off x="8463015" y="4120522"/>
            <a:ext cx="508451" cy="508451"/>
          </a:xfrm>
          <a:prstGeom prst="rect">
            <a:avLst/>
          </a:prstGeom>
          <a:noFill/>
          <a:ln>
            <a:noFill/>
          </a:ln>
        </p:spPr>
      </p:pic>
      <p:sp>
        <p:nvSpPr>
          <p:cNvPr id="31" name="Google Shape;145;p18">
            <a:extLst>
              <a:ext uri="{FF2B5EF4-FFF2-40B4-BE49-F238E27FC236}">
                <a16:creationId xmlns:a16="http://schemas.microsoft.com/office/drawing/2014/main" id="{B7379726-0165-D242-D283-0A9D839B4D01}"/>
              </a:ext>
            </a:extLst>
          </p:cNvPr>
          <p:cNvSpPr txBox="1"/>
          <p:nvPr/>
        </p:nvSpPr>
        <p:spPr>
          <a:xfrm>
            <a:off x="8932240" y="4082250"/>
            <a:ext cx="12546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300" dirty="0">
                <a:solidFill>
                  <a:schemeClr val="dk1"/>
                </a:solidFill>
              </a:rPr>
              <a:t>Azure</a:t>
            </a:r>
            <a:endParaRPr sz="1300" dirty="0">
              <a:solidFill>
                <a:schemeClr val="dk1"/>
              </a:solidFill>
            </a:endParaRPr>
          </a:p>
          <a:p>
            <a:pPr marL="0" lvl="0" indent="0" algn="l" rtl="0">
              <a:spcBef>
                <a:spcPts val="0"/>
              </a:spcBef>
              <a:spcAft>
                <a:spcPts val="0"/>
              </a:spcAft>
              <a:buNone/>
            </a:pPr>
            <a:r>
              <a:rPr lang="es" sz="1300" dirty="0">
                <a:solidFill>
                  <a:schemeClr val="dk1"/>
                </a:solidFill>
              </a:rPr>
              <a:t>App Services</a:t>
            </a:r>
            <a:endParaRPr sz="1300" dirty="0">
              <a:solidFill>
                <a:schemeClr val="dk1"/>
              </a:solidFill>
            </a:endParaRPr>
          </a:p>
        </p:txBody>
      </p:sp>
      <p:sp>
        <p:nvSpPr>
          <p:cNvPr id="32" name="Google Shape;101;p16">
            <a:extLst>
              <a:ext uri="{FF2B5EF4-FFF2-40B4-BE49-F238E27FC236}">
                <a16:creationId xmlns:a16="http://schemas.microsoft.com/office/drawing/2014/main" id="{7FA10F8C-1203-0B35-5506-4CFC92F16759}"/>
              </a:ext>
            </a:extLst>
          </p:cNvPr>
          <p:cNvSpPr txBox="1"/>
          <p:nvPr/>
        </p:nvSpPr>
        <p:spPr>
          <a:xfrm>
            <a:off x="5304673" y="3055655"/>
            <a:ext cx="1810384" cy="73863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Servicio Backend</a:t>
            </a:r>
            <a:endParaRPr dirty="0">
              <a:solidFill>
                <a:schemeClr val="dk2"/>
              </a:solidFill>
            </a:endParaRPr>
          </a:p>
        </p:txBody>
      </p:sp>
      <p:sp>
        <p:nvSpPr>
          <p:cNvPr id="33" name="Google Shape;101;p16">
            <a:extLst>
              <a:ext uri="{FF2B5EF4-FFF2-40B4-BE49-F238E27FC236}">
                <a16:creationId xmlns:a16="http://schemas.microsoft.com/office/drawing/2014/main" id="{98E04601-C035-76EF-1A47-BE473F60C7EE}"/>
              </a:ext>
            </a:extLst>
          </p:cNvPr>
          <p:cNvSpPr txBox="1"/>
          <p:nvPr/>
        </p:nvSpPr>
        <p:spPr>
          <a:xfrm>
            <a:off x="8320093" y="3308475"/>
            <a:ext cx="1810384"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App frontend</a:t>
            </a:r>
            <a:endParaRPr dirty="0">
              <a:solidFill>
                <a:schemeClr val="dk2"/>
              </a:solidFill>
            </a:endParaRPr>
          </a:p>
        </p:txBody>
      </p:sp>
      <p:sp>
        <p:nvSpPr>
          <p:cNvPr id="34" name="Rectangle 33">
            <a:extLst>
              <a:ext uri="{FF2B5EF4-FFF2-40B4-BE49-F238E27FC236}">
                <a16:creationId xmlns:a16="http://schemas.microsoft.com/office/drawing/2014/main" id="{75D64FC7-4426-5106-1074-732036C5FBA9}"/>
              </a:ext>
            </a:extLst>
          </p:cNvPr>
          <p:cNvSpPr/>
          <p:nvPr/>
        </p:nvSpPr>
        <p:spPr>
          <a:xfrm>
            <a:off x="7341286" y="4095772"/>
            <a:ext cx="675635" cy="61118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API</a:t>
            </a:r>
          </a:p>
        </p:txBody>
      </p:sp>
      <p:sp>
        <p:nvSpPr>
          <p:cNvPr id="7" name="Footer Placeholder 4">
            <a:extLst>
              <a:ext uri="{FF2B5EF4-FFF2-40B4-BE49-F238E27FC236}">
                <a16:creationId xmlns:a16="http://schemas.microsoft.com/office/drawing/2014/main" id="{43B6416C-647D-F965-12B3-E914348228C3}"/>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88415965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Problema de seguimiento de usuarios</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51</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7AC1ED4A-5FB0-86CA-4577-A3FE80529D52}"/>
              </a:ext>
            </a:extLst>
          </p:cNvPr>
          <p:cNvSpPr txBox="1">
            <a:spLocks/>
          </p:cNvSpPr>
          <p:nvPr/>
        </p:nvSpPr>
        <p:spPr>
          <a:xfrm>
            <a:off x="611094" y="6413889"/>
            <a:ext cx="832115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1985116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Este problema nace como respuesta a la noticia de Enero 2020 de Google Chrome iba a abandonar el uso de la </a:t>
            </a:r>
            <a:r>
              <a:rPr lang="es-ES_tradnl" sz="2000" dirty="0" err="1"/>
              <a:t>third</a:t>
            </a:r>
            <a:r>
              <a:rPr lang="es-ES_tradnl" sz="2000" dirty="0"/>
              <a:t> </a:t>
            </a:r>
            <a:r>
              <a:rPr lang="es-ES_tradnl" sz="2000" dirty="0" err="1"/>
              <a:t>party</a:t>
            </a:r>
            <a:r>
              <a:rPr lang="es-ES_tradnl" sz="2000" dirty="0"/>
              <a:t> cookies.</a:t>
            </a:r>
          </a:p>
          <a:p>
            <a:pPr marL="0" indent="0">
              <a:buNone/>
            </a:pPr>
            <a:r>
              <a:rPr lang="es-ES_tradnl" sz="2000" dirty="0"/>
              <a:t>OBS: Esto se pospuso, pero a partir de enero de 2024, se empezó a aplicar al 1% de los usuarios.</a:t>
            </a:r>
            <a:endParaRPr lang="es-ES_tradnl" sz="2400" dirty="0"/>
          </a:p>
        </p:txBody>
      </p:sp>
      <p:pic>
        <p:nvPicPr>
          <p:cNvPr id="7" name="Graphic 6" descr="User with solid fill">
            <a:extLst>
              <a:ext uri="{FF2B5EF4-FFF2-40B4-BE49-F238E27FC236}">
                <a16:creationId xmlns:a16="http://schemas.microsoft.com/office/drawing/2014/main" id="{48BA03D4-CDF8-74A7-8AE8-C09D3D70FDB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8799" y="5366544"/>
            <a:ext cx="914400" cy="914400"/>
          </a:xfrm>
          <a:prstGeom prst="rect">
            <a:avLst/>
          </a:prstGeom>
        </p:spPr>
      </p:pic>
      <p:pic>
        <p:nvPicPr>
          <p:cNvPr id="9" name="Graphic 8" descr="Web design outline">
            <a:extLst>
              <a:ext uri="{FF2B5EF4-FFF2-40B4-BE49-F238E27FC236}">
                <a16:creationId xmlns:a16="http://schemas.microsoft.com/office/drawing/2014/main" id="{593761B2-66BD-9F4B-00C8-E5DF3F236A8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38799" y="3190875"/>
            <a:ext cx="914400" cy="914400"/>
          </a:xfrm>
          <a:prstGeom prst="rect">
            <a:avLst/>
          </a:prstGeom>
        </p:spPr>
      </p:pic>
      <p:pic>
        <p:nvPicPr>
          <p:cNvPr id="11" name="Graphic 10" descr="Web design outline">
            <a:extLst>
              <a:ext uri="{FF2B5EF4-FFF2-40B4-BE49-F238E27FC236}">
                <a16:creationId xmlns:a16="http://schemas.microsoft.com/office/drawing/2014/main" id="{66C25B07-1C87-80B7-AAA9-7956026C3F7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666129" y="3190875"/>
            <a:ext cx="914400" cy="914400"/>
          </a:xfrm>
          <a:prstGeom prst="rect">
            <a:avLst/>
          </a:prstGeom>
        </p:spPr>
      </p:pic>
      <p:pic>
        <p:nvPicPr>
          <p:cNvPr id="13" name="Graphic 12" descr="Web design outline">
            <a:extLst>
              <a:ext uri="{FF2B5EF4-FFF2-40B4-BE49-F238E27FC236}">
                <a16:creationId xmlns:a16="http://schemas.microsoft.com/office/drawing/2014/main" id="{9652CE97-9F9E-4267-B419-690DC657F7C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611469" y="3190875"/>
            <a:ext cx="914400" cy="914400"/>
          </a:xfrm>
          <a:prstGeom prst="rect">
            <a:avLst/>
          </a:prstGeom>
        </p:spPr>
      </p:pic>
      <p:pic>
        <p:nvPicPr>
          <p:cNvPr id="15" name="Picture 14" descr="A chocolate cookie with a textured pattern&#10;&#10;Description automatically generated">
            <a:extLst>
              <a:ext uri="{FF2B5EF4-FFF2-40B4-BE49-F238E27FC236}">
                <a16:creationId xmlns:a16="http://schemas.microsoft.com/office/drawing/2014/main" id="{6D1A67BF-D3F6-19B7-B3DA-1332F8E442EF}"/>
              </a:ext>
            </a:extLst>
          </p:cNvPr>
          <p:cNvPicPr>
            <a:picLocks noChangeAspect="1"/>
          </p:cNvPicPr>
          <p:nvPr/>
        </p:nvPicPr>
        <p:blipFill rotWithShape="1">
          <a:blip r:embed="rId11"/>
          <a:srcRect l="5652" t="2917" r="4447" b="6436"/>
          <a:stretch/>
        </p:blipFill>
        <p:spPr>
          <a:xfrm>
            <a:off x="5731226" y="4704020"/>
            <a:ext cx="729547" cy="709614"/>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6" name="TextBox 15">
            <a:extLst>
              <a:ext uri="{FF2B5EF4-FFF2-40B4-BE49-F238E27FC236}">
                <a16:creationId xmlns:a16="http://schemas.microsoft.com/office/drawing/2014/main" id="{84C8D522-5C08-8E95-07BA-2C4D36133BF9}"/>
              </a:ext>
            </a:extLst>
          </p:cNvPr>
          <p:cNvSpPr txBox="1"/>
          <p:nvPr/>
        </p:nvSpPr>
        <p:spPr>
          <a:xfrm>
            <a:off x="6460773" y="4874161"/>
            <a:ext cx="1524776" cy="369332"/>
          </a:xfrm>
          <a:prstGeom prst="rect">
            <a:avLst/>
          </a:prstGeom>
          <a:noFill/>
        </p:spPr>
        <p:txBody>
          <a:bodyPr wrap="none" rtlCol="0">
            <a:spAutoFit/>
          </a:bodyPr>
          <a:lstStyle/>
          <a:p>
            <a:r>
              <a:rPr lang="es-ES_tradnl" dirty="0"/>
              <a:t>Identificador</a:t>
            </a:r>
          </a:p>
        </p:txBody>
      </p:sp>
      <p:sp>
        <p:nvSpPr>
          <p:cNvPr id="17" name="TextBox 16">
            <a:extLst>
              <a:ext uri="{FF2B5EF4-FFF2-40B4-BE49-F238E27FC236}">
                <a16:creationId xmlns:a16="http://schemas.microsoft.com/office/drawing/2014/main" id="{1BC5A337-F4B6-170D-2296-8ADC940D8123}"/>
              </a:ext>
            </a:extLst>
          </p:cNvPr>
          <p:cNvSpPr txBox="1"/>
          <p:nvPr/>
        </p:nvSpPr>
        <p:spPr>
          <a:xfrm>
            <a:off x="3676264" y="3974626"/>
            <a:ext cx="837089" cy="369332"/>
          </a:xfrm>
          <a:prstGeom prst="rect">
            <a:avLst/>
          </a:prstGeom>
          <a:noFill/>
        </p:spPr>
        <p:txBody>
          <a:bodyPr wrap="none" rtlCol="0">
            <a:spAutoFit/>
          </a:bodyPr>
          <a:lstStyle/>
          <a:p>
            <a:r>
              <a:rPr lang="es-ES_tradnl" dirty="0"/>
              <a:t>Sitio 1</a:t>
            </a:r>
          </a:p>
        </p:txBody>
      </p:sp>
      <p:sp>
        <p:nvSpPr>
          <p:cNvPr id="18" name="TextBox 17">
            <a:extLst>
              <a:ext uri="{FF2B5EF4-FFF2-40B4-BE49-F238E27FC236}">
                <a16:creationId xmlns:a16="http://schemas.microsoft.com/office/drawing/2014/main" id="{7C841F03-A3A4-38CB-3CB8-253452A067DA}"/>
              </a:ext>
            </a:extLst>
          </p:cNvPr>
          <p:cNvSpPr txBox="1"/>
          <p:nvPr/>
        </p:nvSpPr>
        <p:spPr>
          <a:xfrm>
            <a:off x="5677453" y="3967202"/>
            <a:ext cx="837089" cy="369332"/>
          </a:xfrm>
          <a:prstGeom prst="rect">
            <a:avLst/>
          </a:prstGeom>
          <a:noFill/>
        </p:spPr>
        <p:txBody>
          <a:bodyPr wrap="none" rtlCol="0">
            <a:spAutoFit/>
          </a:bodyPr>
          <a:lstStyle/>
          <a:p>
            <a:r>
              <a:rPr lang="es-ES_tradnl" dirty="0"/>
              <a:t>Sitio 2</a:t>
            </a:r>
          </a:p>
        </p:txBody>
      </p:sp>
      <p:sp>
        <p:nvSpPr>
          <p:cNvPr id="19" name="TextBox 18">
            <a:extLst>
              <a:ext uri="{FF2B5EF4-FFF2-40B4-BE49-F238E27FC236}">
                <a16:creationId xmlns:a16="http://schemas.microsoft.com/office/drawing/2014/main" id="{D7F1FFDF-1C76-C61D-F7DB-D089EC45D431}"/>
              </a:ext>
            </a:extLst>
          </p:cNvPr>
          <p:cNvSpPr txBox="1"/>
          <p:nvPr/>
        </p:nvSpPr>
        <p:spPr>
          <a:xfrm>
            <a:off x="7717299" y="3967202"/>
            <a:ext cx="837089" cy="369332"/>
          </a:xfrm>
          <a:prstGeom prst="rect">
            <a:avLst/>
          </a:prstGeom>
          <a:noFill/>
        </p:spPr>
        <p:txBody>
          <a:bodyPr wrap="none" rtlCol="0">
            <a:spAutoFit/>
          </a:bodyPr>
          <a:lstStyle/>
          <a:p>
            <a:r>
              <a:rPr lang="es-ES_tradnl" dirty="0"/>
              <a:t>Sitio 3</a:t>
            </a:r>
          </a:p>
        </p:txBody>
      </p:sp>
      <p:cxnSp>
        <p:nvCxnSpPr>
          <p:cNvPr id="21" name="Straight Arrow Connector 20">
            <a:extLst>
              <a:ext uri="{FF2B5EF4-FFF2-40B4-BE49-F238E27FC236}">
                <a16:creationId xmlns:a16="http://schemas.microsoft.com/office/drawing/2014/main" id="{67DC2D01-F16A-49CE-900F-7961F59E60E1}"/>
              </a:ext>
            </a:extLst>
          </p:cNvPr>
          <p:cNvCxnSpPr/>
          <p:nvPr/>
        </p:nvCxnSpPr>
        <p:spPr>
          <a:xfrm flipH="1" flipV="1">
            <a:off x="4362450" y="4343958"/>
            <a:ext cx="1315003" cy="53020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121A045-9E26-ADC2-9B4C-6F00C251C2E1}"/>
              </a:ext>
            </a:extLst>
          </p:cNvPr>
          <p:cNvCxnSpPr>
            <a:cxnSpLocks/>
            <a:endCxn id="18" idx="2"/>
          </p:cNvCxnSpPr>
          <p:nvPr/>
        </p:nvCxnSpPr>
        <p:spPr>
          <a:xfrm flipV="1">
            <a:off x="6095998" y="4336534"/>
            <a:ext cx="0" cy="26112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E472D36-23A5-CBE5-5F85-6F0AE7EC6386}"/>
              </a:ext>
            </a:extLst>
          </p:cNvPr>
          <p:cNvCxnSpPr>
            <a:cxnSpLocks/>
          </p:cNvCxnSpPr>
          <p:nvPr/>
        </p:nvCxnSpPr>
        <p:spPr>
          <a:xfrm flipV="1">
            <a:off x="6514542" y="4232317"/>
            <a:ext cx="1202757" cy="64184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4" name="Footer Placeholder 4">
            <a:extLst>
              <a:ext uri="{FF2B5EF4-FFF2-40B4-BE49-F238E27FC236}">
                <a16:creationId xmlns:a16="http://schemas.microsoft.com/office/drawing/2014/main" id="{7F4336EA-6BB8-C01F-4B0D-AFDA3C8DA8A3}"/>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5877850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Con este identificador, los sitios web puede ofrecer a las empresas que desean publicitar en ellas, que sirvan publicidad en función del perfil del usuario (audiencia). </a:t>
            </a:r>
          </a:p>
          <a:p>
            <a:pPr marL="0" indent="0">
              <a:buNone/>
            </a:pPr>
            <a:r>
              <a:rPr lang="es-ES_tradnl" sz="2000" dirty="0"/>
              <a:t>Este proceso de venta ocurre en un </a:t>
            </a:r>
            <a:r>
              <a:rPr lang="es-ES_tradnl" sz="2000" b="1" dirty="0">
                <a:solidFill>
                  <a:schemeClr val="accent6"/>
                </a:solidFill>
              </a:rPr>
              <a:t>Ad Exchange</a:t>
            </a:r>
            <a:r>
              <a:rPr lang="es-ES_tradnl" sz="2000" dirty="0"/>
              <a:t>, el cual se ofrece un remate al mejor postor. Esto ocurre en el mismo momento que ingresa el usuario al sitio web.</a:t>
            </a:r>
            <a:endParaRPr lang="es-ES_tradnl" sz="2400" dirty="0"/>
          </a:p>
        </p:txBody>
      </p:sp>
      <p:pic>
        <p:nvPicPr>
          <p:cNvPr id="10" name="Graphic 9" descr="User with solid fill">
            <a:extLst>
              <a:ext uri="{FF2B5EF4-FFF2-40B4-BE49-F238E27FC236}">
                <a16:creationId xmlns:a16="http://schemas.microsoft.com/office/drawing/2014/main" id="{398EBBA9-E2BC-45DA-B98C-0786AE704DB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781758" y="4730849"/>
            <a:ext cx="914400" cy="914400"/>
          </a:xfrm>
          <a:prstGeom prst="rect">
            <a:avLst/>
          </a:prstGeom>
        </p:spPr>
      </p:pic>
      <p:pic>
        <p:nvPicPr>
          <p:cNvPr id="12" name="Graphic 11" descr="Web design outline">
            <a:extLst>
              <a:ext uri="{FF2B5EF4-FFF2-40B4-BE49-F238E27FC236}">
                <a16:creationId xmlns:a16="http://schemas.microsoft.com/office/drawing/2014/main" id="{011C338C-B905-AFBA-56EF-4AA1E1E9446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50006" y="3678151"/>
            <a:ext cx="914400" cy="914400"/>
          </a:xfrm>
          <a:prstGeom prst="rect">
            <a:avLst/>
          </a:prstGeom>
        </p:spPr>
      </p:pic>
      <p:pic>
        <p:nvPicPr>
          <p:cNvPr id="14" name="Picture 13" descr="A chocolate cookie with a textured pattern&#10;&#10;Description automatically generated">
            <a:extLst>
              <a:ext uri="{FF2B5EF4-FFF2-40B4-BE49-F238E27FC236}">
                <a16:creationId xmlns:a16="http://schemas.microsoft.com/office/drawing/2014/main" id="{4DA4B7EE-3297-7DD4-F4D0-92DA1C879727}"/>
              </a:ext>
            </a:extLst>
          </p:cNvPr>
          <p:cNvPicPr>
            <a:picLocks noChangeAspect="1"/>
          </p:cNvPicPr>
          <p:nvPr/>
        </p:nvPicPr>
        <p:blipFill rotWithShape="1">
          <a:blip r:embed="rId7"/>
          <a:srcRect l="5652" t="2917" r="4447" b="6436"/>
          <a:stretch/>
        </p:blipFill>
        <p:spPr>
          <a:xfrm>
            <a:off x="1874184" y="4015779"/>
            <a:ext cx="729547" cy="709614"/>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0" name="Graphic 19" descr="Advertising with solid fill">
            <a:extLst>
              <a:ext uri="{FF2B5EF4-FFF2-40B4-BE49-F238E27FC236}">
                <a16:creationId xmlns:a16="http://schemas.microsoft.com/office/drawing/2014/main" id="{D23897A9-65D0-4BEE-1F61-CDD6771F263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447306" y="4562192"/>
            <a:ext cx="914400" cy="914400"/>
          </a:xfrm>
          <a:prstGeom prst="rect">
            <a:avLst/>
          </a:prstGeom>
        </p:spPr>
      </p:pic>
      <p:pic>
        <p:nvPicPr>
          <p:cNvPr id="23" name="Graphic 22" descr="Advertising with solid fill">
            <a:extLst>
              <a:ext uri="{FF2B5EF4-FFF2-40B4-BE49-F238E27FC236}">
                <a16:creationId xmlns:a16="http://schemas.microsoft.com/office/drawing/2014/main" id="{02911E63-7546-B6A6-C951-8EB0FCAD4CB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429750" y="3461069"/>
            <a:ext cx="914400" cy="914400"/>
          </a:xfrm>
          <a:prstGeom prst="rect">
            <a:avLst/>
          </a:prstGeom>
        </p:spPr>
      </p:pic>
      <p:pic>
        <p:nvPicPr>
          <p:cNvPr id="24" name="Graphic 23" descr="Advertising with solid fill">
            <a:extLst>
              <a:ext uri="{FF2B5EF4-FFF2-40B4-BE49-F238E27FC236}">
                <a16:creationId xmlns:a16="http://schemas.microsoft.com/office/drawing/2014/main" id="{C70C42B1-B977-A144-9BAD-AF0B9F75340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456831" y="5577840"/>
            <a:ext cx="914400" cy="914400"/>
          </a:xfrm>
          <a:prstGeom prst="rect">
            <a:avLst/>
          </a:prstGeom>
        </p:spPr>
      </p:pic>
      <p:pic>
        <p:nvPicPr>
          <p:cNvPr id="27" name="Graphic 26" descr="Gavel with solid fill">
            <a:extLst>
              <a:ext uri="{FF2B5EF4-FFF2-40B4-BE49-F238E27FC236}">
                <a16:creationId xmlns:a16="http://schemas.microsoft.com/office/drawing/2014/main" id="{8EE7820E-C111-1716-6153-8443B744D769}"/>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5841066" y="4841210"/>
            <a:ext cx="914400" cy="914400"/>
          </a:xfrm>
          <a:prstGeom prst="rect">
            <a:avLst/>
          </a:prstGeom>
        </p:spPr>
      </p:pic>
      <p:sp>
        <p:nvSpPr>
          <p:cNvPr id="28" name="TextBox 27">
            <a:extLst>
              <a:ext uri="{FF2B5EF4-FFF2-40B4-BE49-F238E27FC236}">
                <a16:creationId xmlns:a16="http://schemas.microsoft.com/office/drawing/2014/main" id="{D452F13C-7BE4-1D39-53D8-70B8B3701705}"/>
              </a:ext>
            </a:extLst>
          </p:cNvPr>
          <p:cNvSpPr txBox="1"/>
          <p:nvPr/>
        </p:nvSpPr>
        <p:spPr>
          <a:xfrm>
            <a:off x="5542161" y="5706952"/>
            <a:ext cx="1584344" cy="369332"/>
          </a:xfrm>
          <a:prstGeom prst="rect">
            <a:avLst/>
          </a:prstGeom>
          <a:noFill/>
        </p:spPr>
        <p:txBody>
          <a:bodyPr wrap="none" rtlCol="0">
            <a:spAutoFit/>
          </a:bodyPr>
          <a:lstStyle/>
          <a:p>
            <a:r>
              <a:rPr lang="es-ES_tradnl" dirty="0"/>
              <a:t>Ad Exchange</a:t>
            </a:r>
          </a:p>
        </p:txBody>
      </p:sp>
      <p:sp>
        <p:nvSpPr>
          <p:cNvPr id="29" name="TextBox 28">
            <a:extLst>
              <a:ext uri="{FF2B5EF4-FFF2-40B4-BE49-F238E27FC236}">
                <a16:creationId xmlns:a16="http://schemas.microsoft.com/office/drawing/2014/main" id="{77E42B96-D2CB-CB78-A4BA-FE39EB7A1103}"/>
              </a:ext>
            </a:extLst>
          </p:cNvPr>
          <p:cNvSpPr txBox="1"/>
          <p:nvPr/>
        </p:nvSpPr>
        <p:spPr>
          <a:xfrm>
            <a:off x="9543747" y="3625074"/>
            <a:ext cx="686406" cy="369332"/>
          </a:xfrm>
          <a:prstGeom prst="rect">
            <a:avLst/>
          </a:prstGeom>
          <a:noFill/>
        </p:spPr>
        <p:txBody>
          <a:bodyPr wrap="none" rtlCol="0">
            <a:spAutoFit/>
          </a:bodyPr>
          <a:lstStyle/>
          <a:p>
            <a:r>
              <a:rPr lang="es-ES_tradnl" dirty="0"/>
              <a:t>Ad 1</a:t>
            </a:r>
          </a:p>
        </p:txBody>
      </p:sp>
      <p:sp>
        <p:nvSpPr>
          <p:cNvPr id="30" name="TextBox 29">
            <a:extLst>
              <a:ext uri="{FF2B5EF4-FFF2-40B4-BE49-F238E27FC236}">
                <a16:creationId xmlns:a16="http://schemas.microsoft.com/office/drawing/2014/main" id="{94E50CC4-DBA8-FD44-5B94-D46E849C1F4C}"/>
              </a:ext>
            </a:extLst>
          </p:cNvPr>
          <p:cNvSpPr txBox="1"/>
          <p:nvPr/>
        </p:nvSpPr>
        <p:spPr>
          <a:xfrm>
            <a:off x="9561303" y="4725393"/>
            <a:ext cx="686406" cy="369332"/>
          </a:xfrm>
          <a:prstGeom prst="rect">
            <a:avLst/>
          </a:prstGeom>
          <a:noFill/>
        </p:spPr>
        <p:txBody>
          <a:bodyPr wrap="square" rtlCol="0">
            <a:spAutoFit/>
          </a:bodyPr>
          <a:lstStyle/>
          <a:p>
            <a:r>
              <a:rPr lang="es-ES_tradnl" dirty="0"/>
              <a:t>Ad 2</a:t>
            </a:r>
          </a:p>
        </p:txBody>
      </p:sp>
      <p:sp>
        <p:nvSpPr>
          <p:cNvPr id="31" name="TextBox 30">
            <a:extLst>
              <a:ext uri="{FF2B5EF4-FFF2-40B4-BE49-F238E27FC236}">
                <a16:creationId xmlns:a16="http://schemas.microsoft.com/office/drawing/2014/main" id="{81EACA9C-2E99-5123-33CE-DC965B0476BA}"/>
              </a:ext>
            </a:extLst>
          </p:cNvPr>
          <p:cNvSpPr txBox="1"/>
          <p:nvPr/>
        </p:nvSpPr>
        <p:spPr>
          <a:xfrm>
            <a:off x="9561303" y="5735996"/>
            <a:ext cx="686406" cy="369332"/>
          </a:xfrm>
          <a:prstGeom prst="rect">
            <a:avLst/>
          </a:prstGeom>
          <a:noFill/>
        </p:spPr>
        <p:txBody>
          <a:bodyPr wrap="square" rtlCol="0">
            <a:spAutoFit/>
          </a:bodyPr>
          <a:lstStyle/>
          <a:p>
            <a:r>
              <a:rPr lang="es-ES_tradnl" dirty="0"/>
              <a:t>Ad 3</a:t>
            </a:r>
          </a:p>
        </p:txBody>
      </p:sp>
      <p:cxnSp>
        <p:nvCxnSpPr>
          <p:cNvPr id="32" name="Straight Arrow Connector 31">
            <a:extLst>
              <a:ext uri="{FF2B5EF4-FFF2-40B4-BE49-F238E27FC236}">
                <a16:creationId xmlns:a16="http://schemas.microsoft.com/office/drawing/2014/main" id="{B163AAE0-149B-6BAA-307F-A111DD5EB4C6}"/>
              </a:ext>
            </a:extLst>
          </p:cNvPr>
          <p:cNvCxnSpPr>
            <a:cxnSpLocks/>
          </p:cNvCxnSpPr>
          <p:nvPr/>
        </p:nvCxnSpPr>
        <p:spPr>
          <a:xfrm flipV="1">
            <a:off x="2696158" y="4370586"/>
            <a:ext cx="1432900" cy="72413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E8EA7F20-9ADB-D71E-7C43-FF0652F29BE4}"/>
              </a:ext>
            </a:extLst>
          </p:cNvPr>
          <p:cNvSpPr/>
          <p:nvPr/>
        </p:nvSpPr>
        <p:spPr>
          <a:xfrm>
            <a:off x="5370688" y="3825350"/>
            <a:ext cx="1927289" cy="82600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Hombre, 25-35 años</a:t>
            </a:r>
          </a:p>
          <a:p>
            <a:pPr algn="ctr"/>
            <a:r>
              <a:rPr lang="es-ES_tradnl" dirty="0"/>
              <a:t>Otaku</a:t>
            </a:r>
          </a:p>
        </p:txBody>
      </p:sp>
      <p:cxnSp>
        <p:nvCxnSpPr>
          <p:cNvPr id="36" name="Straight Arrow Connector 35">
            <a:extLst>
              <a:ext uri="{FF2B5EF4-FFF2-40B4-BE49-F238E27FC236}">
                <a16:creationId xmlns:a16="http://schemas.microsoft.com/office/drawing/2014/main" id="{B86E09EA-201D-9617-E01A-4834179EEB7C}"/>
              </a:ext>
            </a:extLst>
          </p:cNvPr>
          <p:cNvCxnSpPr>
            <a:cxnSpLocks/>
          </p:cNvCxnSpPr>
          <p:nvPr/>
        </p:nvCxnSpPr>
        <p:spPr>
          <a:xfrm flipH="1" flipV="1">
            <a:off x="4969156" y="4530591"/>
            <a:ext cx="1126844" cy="564134"/>
          </a:xfrm>
          <a:prstGeom prst="straightConnector1">
            <a:avLst/>
          </a:prstGeom>
          <a:ln w="28575">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7CE265CE-CB47-4AB6-52AB-3C78D2D66501}"/>
              </a:ext>
            </a:extLst>
          </p:cNvPr>
          <p:cNvCxnSpPr>
            <a:cxnSpLocks/>
            <a:endCxn id="23" idx="1"/>
          </p:cNvCxnSpPr>
          <p:nvPr/>
        </p:nvCxnSpPr>
        <p:spPr>
          <a:xfrm flipV="1">
            <a:off x="6907119" y="3918269"/>
            <a:ext cx="2522631" cy="1295925"/>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9A9A54E-8C1C-FDF1-EC5B-AEA4C64552EA}"/>
              </a:ext>
            </a:extLst>
          </p:cNvPr>
          <p:cNvCxnSpPr>
            <a:cxnSpLocks/>
            <a:endCxn id="20" idx="1"/>
          </p:cNvCxnSpPr>
          <p:nvPr/>
        </p:nvCxnSpPr>
        <p:spPr>
          <a:xfrm flipV="1">
            <a:off x="6926916" y="5019392"/>
            <a:ext cx="2520390" cy="279018"/>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317CA63-7B6B-C4BE-F761-AFAF23CBBBA3}"/>
              </a:ext>
            </a:extLst>
          </p:cNvPr>
          <p:cNvCxnSpPr>
            <a:cxnSpLocks/>
          </p:cNvCxnSpPr>
          <p:nvPr/>
        </p:nvCxnSpPr>
        <p:spPr>
          <a:xfrm>
            <a:off x="6907119" y="5435491"/>
            <a:ext cx="2540187" cy="550271"/>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 name="Footer Placeholder 4">
            <a:extLst>
              <a:ext uri="{FF2B5EF4-FFF2-40B4-BE49-F238E27FC236}">
                <a16:creationId xmlns:a16="http://schemas.microsoft.com/office/drawing/2014/main" id="{A3207F84-5C07-0A5A-EA16-A5A992B93DFC}"/>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42188350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Casi todos los navegadores ya no usan estas cookies, salvo Google Chrome, pero el detalle es que Google Chrome representa el 80% de los usuarios. </a:t>
            </a:r>
          </a:p>
          <a:p>
            <a:pPr marL="0" indent="0">
              <a:buNone/>
            </a:pPr>
            <a:r>
              <a:rPr lang="es-ES_tradnl" sz="2000" dirty="0"/>
              <a:t>Si se dejan de usar las cookies, se pierde la posibilidad de rastrear al usuario que visita diferentes sitios web. Eso nos lleva a que no se pueda construir las audiencias.</a:t>
            </a:r>
          </a:p>
          <a:p>
            <a:pPr marL="0" indent="0">
              <a:buNone/>
            </a:pPr>
            <a:r>
              <a:rPr lang="es-ES_tradnl" sz="2000" dirty="0"/>
              <a:t>Es necesario identificar a los usuarios, pero que no sea invasivo y que este dentro de las normas de los países.</a:t>
            </a:r>
          </a:p>
        </p:txBody>
      </p:sp>
      <p:sp>
        <p:nvSpPr>
          <p:cNvPr id="4" name="Footer Placeholder 4">
            <a:extLst>
              <a:ext uri="{FF2B5EF4-FFF2-40B4-BE49-F238E27FC236}">
                <a16:creationId xmlns:a16="http://schemas.microsoft.com/office/drawing/2014/main" id="{D08CA519-528A-BED5-71E4-65AB531A46DB}"/>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7928708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Dado estos requerimientos, se crean historias de usuarios, que se puede introducir en un servicio de gestión de proyectos. Menciónenos algunas:</a:t>
            </a:r>
          </a:p>
          <a:p>
            <a:r>
              <a:rPr lang="es-ES_tradnl" sz="2000" i="1" dirty="0">
                <a:solidFill>
                  <a:schemeClr val="accent6"/>
                </a:solidFill>
              </a:rPr>
              <a:t>Historia de usuario 1: </a:t>
            </a:r>
            <a:r>
              <a:rPr lang="es-ES_tradnl" sz="2000" dirty="0"/>
              <a:t>Como generador de audiencias, quiero conocer cuáles son los usuarios que visitan los sitios web de mis proveedores así puedo construir un perfil de ellos.</a:t>
            </a:r>
          </a:p>
          <a:p>
            <a:r>
              <a:rPr lang="es-ES_tradnl" sz="2000" i="1" dirty="0">
                <a:solidFill>
                  <a:schemeClr val="accent6"/>
                </a:solidFill>
              </a:rPr>
              <a:t>Historia de usuario 2: </a:t>
            </a:r>
            <a:r>
              <a:rPr lang="es-ES_tradnl" sz="2000" dirty="0"/>
              <a:t>Como empresa de publicidad quiero que mi publicidad llegue a la mayor cantidad de usuarios que se ajustan a mi público objetivo.</a:t>
            </a:r>
          </a:p>
          <a:p>
            <a:r>
              <a:rPr lang="es-ES_tradnl" sz="2000" i="1" dirty="0">
                <a:solidFill>
                  <a:schemeClr val="accent6"/>
                </a:solidFill>
              </a:rPr>
              <a:t>Historia de usuario 3: </a:t>
            </a:r>
            <a:r>
              <a:rPr lang="es-ES_tradnl" sz="2000" dirty="0"/>
              <a:t>Como usuario que ingreso a un sitio web, quiero que el sitio se cargue lo más rápido posible.</a:t>
            </a:r>
          </a:p>
        </p:txBody>
      </p:sp>
      <p:sp>
        <p:nvSpPr>
          <p:cNvPr id="4" name="Footer Placeholder 4">
            <a:extLst>
              <a:ext uri="{FF2B5EF4-FFF2-40B4-BE49-F238E27FC236}">
                <a16:creationId xmlns:a16="http://schemas.microsoft.com/office/drawing/2014/main" id="{83B68EAF-3029-2159-6574-BFBB753B1731}"/>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29854884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De estas historias, podemos empezar a obtener información técnica:</a:t>
            </a:r>
          </a:p>
        </p:txBody>
      </p:sp>
      <p:graphicFrame>
        <p:nvGraphicFramePr>
          <p:cNvPr id="4" name="Table 3">
            <a:extLst>
              <a:ext uri="{FF2B5EF4-FFF2-40B4-BE49-F238E27FC236}">
                <a16:creationId xmlns:a16="http://schemas.microsoft.com/office/drawing/2014/main" id="{D6677791-7C86-D616-1E75-38BCB431398A}"/>
              </a:ext>
            </a:extLst>
          </p:cNvPr>
          <p:cNvGraphicFramePr>
            <a:graphicFrameLocks noGrp="1"/>
          </p:cNvGraphicFramePr>
          <p:nvPr>
            <p:extLst>
              <p:ext uri="{D42A27DB-BD31-4B8C-83A1-F6EECF244321}">
                <p14:modId xmlns:p14="http://schemas.microsoft.com/office/powerpoint/2010/main" val="1235448880"/>
              </p:ext>
            </p:extLst>
          </p:nvPr>
        </p:nvGraphicFramePr>
        <p:xfrm>
          <a:off x="542925" y="2208214"/>
          <a:ext cx="10877550" cy="3662680"/>
        </p:xfrm>
        <a:graphic>
          <a:graphicData uri="http://schemas.openxmlformats.org/drawingml/2006/table">
            <a:tbl>
              <a:tblPr firstRow="1" bandRow="1">
                <a:tableStyleId>{93296810-A885-4BE3-A3E7-6D5BEEA58F35}</a:tableStyleId>
              </a:tblPr>
              <a:tblGrid>
                <a:gridCol w="2428875">
                  <a:extLst>
                    <a:ext uri="{9D8B030D-6E8A-4147-A177-3AD203B41FA5}">
                      <a16:colId xmlns:a16="http://schemas.microsoft.com/office/drawing/2014/main" val="3461619089"/>
                    </a:ext>
                  </a:extLst>
                </a:gridCol>
                <a:gridCol w="4822825">
                  <a:extLst>
                    <a:ext uri="{9D8B030D-6E8A-4147-A177-3AD203B41FA5}">
                      <a16:colId xmlns:a16="http://schemas.microsoft.com/office/drawing/2014/main" val="1585459770"/>
                    </a:ext>
                  </a:extLst>
                </a:gridCol>
                <a:gridCol w="3625850">
                  <a:extLst>
                    <a:ext uri="{9D8B030D-6E8A-4147-A177-3AD203B41FA5}">
                      <a16:colId xmlns:a16="http://schemas.microsoft.com/office/drawing/2014/main" val="2112315087"/>
                    </a:ext>
                  </a:extLst>
                </a:gridCol>
              </a:tblGrid>
              <a:tr h="370840">
                <a:tc>
                  <a:txBody>
                    <a:bodyPr/>
                    <a:lstStyle/>
                    <a:p>
                      <a:r>
                        <a:rPr lang="es-ES_tradnl" dirty="0"/>
                        <a:t>Historia de usuario</a:t>
                      </a:r>
                    </a:p>
                  </a:txBody>
                  <a:tcPr/>
                </a:tc>
                <a:tc>
                  <a:txBody>
                    <a:bodyPr/>
                    <a:lstStyle/>
                    <a:p>
                      <a:r>
                        <a:rPr lang="es-ES_tradnl" dirty="0"/>
                        <a:t>Detalles</a:t>
                      </a:r>
                    </a:p>
                  </a:txBody>
                  <a:tcPr/>
                </a:tc>
                <a:tc>
                  <a:txBody>
                    <a:bodyPr/>
                    <a:lstStyle/>
                    <a:p>
                      <a:r>
                        <a:rPr lang="es-ES_tradnl" dirty="0"/>
                        <a:t>Requerimientos técnicos</a:t>
                      </a:r>
                    </a:p>
                  </a:txBody>
                  <a:tcPr/>
                </a:tc>
                <a:extLst>
                  <a:ext uri="{0D108BD9-81ED-4DB2-BD59-A6C34878D82A}">
                    <a16:rowId xmlns:a16="http://schemas.microsoft.com/office/drawing/2014/main" val="836071195"/>
                  </a:ext>
                </a:extLst>
              </a:tr>
              <a:tr h="370840">
                <a:tc>
                  <a:txBody>
                    <a:bodyPr/>
                    <a:lstStyle/>
                    <a:p>
                      <a:r>
                        <a:rPr lang="es-ES_tradnl" dirty="0"/>
                        <a:t>1</a:t>
                      </a:r>
                    </a:p>
                  </a:txBody>
                  <a:tcPr/>
                </a:tc>
                <a:tc>
                  <a:txBody>
                    <a:bodyPr/>
                    <a:lstStyle/>
                    <a:p>
                      <a:r>
                        <a:rPr lang="es-ES_tradnl" i="1" dirty="0"/>
                        <a:t>Como generador de audiencias, quiero conocer cuáles son los usuarios que visitan los sitios web de mis proveedores así puedo construir un perfil de ellos.</a:t>
                      </a:r>
                    </a:p>
                  </a:txBody>
                  <a:tcPr/>
                </a:tc>
                <a:tc>
                  <a:txBody>
                    <a:bodyPr/>
                    <a:lstStyle/>
                    <a:p>
                      <a:r>
                        <a:rPr lang="es-ES_tradnl" dirty="0"/>
                        <a:t>Target = Clasificar visitas como de un usuario.</a:t>
                      </a:r>
                    </a:p>
                    <a:p>
                      <a:r>
                        <a:rPr lang="es-ES_tradnl" dirty="0"/>
                        <a:t>Guardado de un identificador de usuario.</a:t>
                      </a:r>
                    </a:p>
                  </a:txBody>
                  <a:tcPr/>
                </a:tc>
                <a:extLst>
                  <a:ext uri="{0D108BD9-81ED-4DB2-BD59-A6C34878D82A}">
                    <a16:rowId xmlns:a16="http://schemas.microsoft.com/office/drawing/2014/main" val="1008576025"/>
                  </a:ext>
                </a:extLst>
              </a:tr>
              <a:tr h="370840">
                <a:tc>
                  <a:txBody>
                    <a:bodyPr/>
                    <a:lstStyle/>
                    <a:p>
                      <a:r>
                        <a:rPr lang="es-ES_tradnl" dirty="0"/>
                        <a:t>2</a:t>
                      </a:r>
                    </a:p>
                  </a:txBody>
                  <a:tcPr/>
                </a:tc>
                <a:tc>
                  <a:txBody>
                    <a:bodyPr/>
                    <a:lstStyle/>
                    <a:p>
                      <a:r>
                        <a:rPr lang="es-ES_tradnl" i="1" dirty="0"/>
                        <a:t>Como empresa de publicidad quiero que mi publicidad llegue a la mayor cantidad de usuarios que se ajustan a mi público objetivo.</a:t>
                      </a:r>
                    </a:p>
                  </a:txBody>
                  <a:tcPr/>
                </a:tc>
                <a:tc>
                  <a:txBody>
                    <a:bodyPr/>
                    <a:lstStyle/>
                    <a:p>
                      <a:r>
                        <a:rPr lang="es-ES_tradnl" dirty="0"/>
                        <a:t>Buena precisión de predicción de identificador de usuarios.</a:t>
                      </a:r>
                    </a:p>
                  </a:txBody>
                  <a:tcPr/>
                </a:tc>
                <a:extLst>
                  <a:ext uri="{0D108BD9-81ED-4DB2-BD59-A6C34878D82A}">
                    <a16:rowId xmlns:a16="http://schemas.microsoft.com/office/drawing/2014/main" val="1689746965"/>
                  </a:ext>
                </a:extLst>
              </a:tr>
              <a:tr h="0">
                <a:tc>
                  <a:txBody>
                    <a:bodyPr/>
                    <a:lstStyle/>
                    <a:p>
                      <a:r>
                        <a:rPr lang="es-ES_tradnl"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i="1" dirty="0"/>
                        <a:t>Como usuario que ingreso a un sitio web, quiero que el sitio se cargue lo más rápido posible.</a:t>
                      </a:r>
                    </a:p>
                  </a:txBody>
                  <a:tcPr/>
                </a:tc>
                <a:tc>
                  <a:txBody>
                    <a:bodyPr/>
                    <a:lstStyle/>
                    <a:p>
                      <a:r>
                        <a:rPr lang="es-ES_tradnl" dirty="0"/>
                        <a:t>Baja latencia de respuesta</a:t>
                      </a:r>
                    </a:p>
                  </a:txBody>
                  <a:tcPr/>
                </a:tc>
                <a:extLst>
                  <a:ext uri="{0D108BD9-81ED-4DB2-BD59-A6C34878D82A}">
                    <a16:rowId xmlns:a16="http://schemas.microsoft.com/office/drawing/2014/main" val="383405489"/>
                  </a:ext>
                </a:extLst>
              </a:tr>
            </a:tbl>
          </a:graphicData>
        </a:graphic>
      </p:graphicFrame>
      <p:sp>
        <p:nvSpPr>
          <p:cNvPr id="7" name="Footer Placeholder 4">
            <a:extLst>
              <a:ext uri="{FF2B5EF4-FFF2-40B4-BE49-F238E27FC236}">
                <a16:creationId xmlns:a16="http://schemas.microsoft.com/office/drawing/2014/main" id="{F3E4564B-F946-8369-719A-848A6A4EF11F}"/>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37983410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lnSpcReduction="10000"/>
          </a:bodyPr>
          <a:lstStyle/>
          <a:p>
            <a:pPr marL="0" indent="0">
              <a:buNone/>
            </a:pPr>
            <a:r>
              <a:rPr lang="es-ES_tradnl" sz="2000" dirty="0"/>
              <a:t>Para este problema se necesita de un </a:t>
            </a:r>
            <a:r>
              <a:rPr lang="es-ES_tradnl" sz="2000" b="1" dirty="0">
                <a:solidFill>
                  <a:schemeClr val="accent6"/>
                </a:solidFill>
              </a:rPr>
              <a:t>modelo complejo dividido en muchas etapas</a:t>
            </a:r>
            <a:r>
              <a:rPr lang="es-ES_tradnl" sz="2000" dirty="0"/>
              <a:t>, dado que se quiere identificar a un usuario de entre millones, que visitan millones de sitios web. Se puede pensar en </a:t>
            </a:r>
            <a:r>
              <a:rPr lang="es-ES_tradnl" sz="2000" b="1" dirty="0">
                <a:solidFill>
                  <a:schemeClr val="accent6"/>
                </a:solidFill>
              </a:rPr>
              <a:t>modelos de grafos </a:t>
            </a:r>
            <a:r>
              <a:rPr lang="es-ES_tradnl" sz="2000" dirty="0"/>
              <a:t>que una a las visitas de diferentes sitios web.</a:t>
            </a:r>
          </a:p>
          <a:p>
            <a:pPr marL="0" indent="0">
              <a:buNone/>
            </a:pPr>
            <a:r>
              <a:rPr lang="es-ES_tradnl" sz="2000" dirty="0"/>
              <a:t>Cada sitio web puede almacenar un identificador propio para identificar a un usuario en su sitio web y puede hacer uso de estos datos sin problemas legales. Algunos datos, sobre todo de usuarios que se registran tiene un </a:t>
            </a:r>
            <a:r>
              <a:rPr lang="es-ES_tradnl" sz="2000" b="1" dirty="0">
                <a:solidFill>
                  <a:schemeClr val="accent6"/>
                </a:solidFill>
              </a:rPr>
              <a:t>identificador determinista </a:t>
            </a:r>
            <a:r>
              <a:rPr lang="es-ES_tradnl" sz="2000" dirty="0"/>
              <a:t>(DNI, email, </a:t>
            </a:r>
            <a:r>
              <a:rPr lang="es-ES_tradnl" sz="2000" dirty="0" err="1"/>
              <a:t>etc</a:t>
            </a:r>
            <a:r>
              <a:rPr lang="es-ES_tradnl" sz="2000" dirty="0"/>
              <a:t>) y estos se permiten compartir (</a:t>
            </a:r>
            <a:r>
              <a:rPr lang="es-ES_tradnl" sz="2000" dirty="0" err="1"/>
              <a:t>hasheados</a:t>
            </a:r>
            <a:r>
              <a:rPr lang="es-ES_tradnl" sz="2000" dirty="0"/>
              <a:t>) dado que el usuario acepta </a:t>
            </a:r>
            <a:r>
              <a:rPr lang="es-ES_tradnl" sz="2000" dirty="0" err="1"/>
              <a:t>ToC</a:t>
            </a:r>
            <a:r>
              <a:rPr lang="es-ES_tradnl" sz="2000" dirty="0"/>
              <a:t>. </a:t>
            </a:r>
          </a:p>
          <a:p>
            <a:pPr marL="0" indent="0">
              <a:buNone/>
            </a:pPr>
            <a:r>
              <a:rPr lang="es-ES_tradnl" sz="2000" dirty="0"/>
              <a:t>Dado que se necesita obtener el identificador de usuario lo más rápido posible, y los datos de los usuarios no se modifican tanto, pero son miles de millones, el </a:t>
            </a:r>
            <a:r>
              <a:rPr lang="es-ES_tradnl" sz="2000" b="1" dirty="0">
                <a:solidFill>
                  <a:schemeClr val="accent6"/>
                </a:solidFill>
              </a:rPr>
              <a:t>modelo de despliegue en lote </a:t>
            </a:r>
            <a:r>
              <a:rPr lang="es-ES_tradnl" sz="2000" dirty="0"/>
              <a:t>parece es el que mejor que se ajusta.</a:t>
            </a:r>
          </a:p>
          <a:p>
            <a:pPr marL="0" indent="0">
              <a:buNone/>
            </a:pPr>
            <a:r>
              <a:rPr lang="es-ES_tradnl" sz="2000" dirty="0"/>
              <a:t>Los datos se pueden re-entrenar </a:t>
            </a:r>
            <a:r>
              <a:rPr lang="es-ES_tradnl" sz="2000" b="1" dirty="0">
                <a:solidFill>
                  <a:schemeClr val="accent6"/>
                </a:solidFill>
              </a:rPr>
              <a:t>de forma semanal</a:t>
            </a:r>
            <a:r>
              <a:rPr lang="es-ES_tradnl" sz="2000" dirty="0"/>
              <a:t> dado que el comportamiento de los usuarios no es muy dinámico.</a:t>
            </a:r>
          </a:p>
        </p:txBody>
      </p:sp>
      <p:sp>
        <p:nvSpPr>
          <p:cNvPr id="4" name="Footer Placeholder 4">
            <a:extLst>
              <a:ext uri="{FF2B5EF4-FFF2-40B4-BE49-F238E27FC236}">
                <a16:creationId xmlns:a16="http://schemas.microsoft.com/office/drawing/2014/main" id="{A55CECBB-7A51-600E-21F2-986CAC42A90A}"/>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03293040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De establecer los cómo, podemos llegar a este diagrama de bloques:</a:t>
            </a:r>
          </a:p>
          <a:p>
            <a:pPr marL="0" indent="0">
              <a:buNone/>
            </a:pPr>
            <a:endParaRPr lang="es-ES_tradnl" sz="2000" dirty="0"/>
          </a:p>
        </p:txBody>
      </p:sp>
      <p:sp>
        <p:nvSpPr>
          <p:cNvPr id="7" name="Google Shape;55;p13">
            <a:extLst>
              <a:ext uri="{FF2B5EF4-FFF2-40B4-BE49-F238E27FC236}">
                <a16:creationId xmlns:a16="http://schemas.microsoft.com/office/drawing/2014/main" id="{01ABDEC1-B2E1-10E9-815E-1CC482110201}"/>
              </a:ext>
            </a:extLst>
          </p:cNvPr>
          <p:cNvSpPr/>
          <p:nvPr/>
        </p:nvSpPr>
        <p:spPr>
          <a:xfrm>
            <a:off x="737618" y="2335289"/>
            <a:ext cx="1797122" cy="981780"/>
          </a:xfrm>
          <a:prstGeom prst="roundRect">
            <a:avLst>
              <a:gd name="adj" fmla="val 16667"/>
            </a:avLst>
          </a:prstGeom>
          <a:ln>
            <a:headEnd type="none" w="sm" len="sm"/>
            <a:tailEnd type="none" w="sm" len="sm"/>
          </a:ln>
        </p:spPr>
        <p:style>
          <a:lnRef idx="2">
            <a:schemeClr val="accent6">
              <a:shade val="15000"/>
            </a:schemeClr>
          </a:lnRef>
          <a:fillRef idx="1">
            <a:schemeClr val="accent6"/>
          </a:fillRef>
          <a:effectRef idx="0">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Proveedores (sitios webs)</a:t>
            </a:r>
            <a:endParaRPr dirty="0"/>
          </a:p>
        </p:txBody>
      </p:sp>
      <p:sp>
        <p:nvSpPr>
          <p:cNvPr id="16" name="Google Shape;57;p13">
            <a:extLst>
              <a:ext uri="{FF2B5EF4-FFF2-40B4-BE49-F238E27FC236}">
                <a16:creationId xmlns:a16="http://schemas.microsoft.com/office/drawing/2014/main" id="{F2ED4558-BCAA-8EA1-D66E-739DA63B0A7D}"/>
              </a:ext>
            </a:extLst>
          </p:cNvPr>
          <p:cNvSpPr/>
          <p:nvPr/>
        </p:nvSpPr>
        <p:spPr>
          <a:xfrm>
            <a:off x="3395263" y="2335289"/>
            <a:ext cx="1893981" cy="981781"/>
          </a:xfrm>
          <a:prstGeom prst="roundRect">
            <a:avLst>
              <a:gd name="adj" fmla="val 16667"/>
            </a:avLst>
          </a:prstGeom>
          <a:ln>
            <a:headEnd type="none" w="sm" len="sm"/>
            <a:tailEnd type="none" w="sm" len="sm"/>
          </a:ln>
        </p:spPr>
        <p:style>
          <a:lnRef idx="2">
            <a:schemeClr val="accent6">
              <a:shade val="15000"/>
            </a:schemeClr>
          </a:lnRef>
          <a:fillRef idx="1">
            <a:schemeClr val="accent6"/>
          </a:fillRef>
          <a:effectRef idx="0">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Modelado y predicción</a:t>
            </a:r>
            <a:endParaRPr dirty="0"/>
          </a:p>
        </p:txBody>
      </p:sp>
      <p:sp>
        <p:nvSpPr>
          <p:cNvPr id="18" name="Google Shape;58;p13">
            <a:extLst>
              <a:ext uri="{FF2B5EF4-FFF2-40B4-BE49-F238E27FC236}">
                <a16:creationId xmlns:a16="http://schemas.microsoft.com/office/drawing/2014/main" id="{14A1357C-331F-C5B8-7278-0813CF611BCB}"/>
              </a:ext>
            </a:extLst>
          </p:cNvPr>
          <p:cNvSpPr/>
          <p:nvPr/>
        </p:nvSpPr>
        <p:spPr>
          <a:xfrm>
            <a:off x="8917227" y="2353026"/>
            <a:ext cx="1893981" cy="970475"/>
          </a:xfrm>
          <a:prstGeom prst="roundRect">
            <a:avLst>
              <a:gd name="adj" fmla="val 16667"/>
            </a:avLst>
          </a:prstGeom>
          <a:ln>
            <a:headEnd type="none" w="sm" len="sm"/>
            <a:tailEnd type="none" w="sm" len="sm"/>
          </a:ln>
        </p:spPr>
        <p:style>
          <a:lnRef idx="2">
            <a:schemeClr val="accent6">
              <a:shade val="15000"/>
            </a:schemeClr>
          </a:lnRef>
          <a:fillRef idx="1">
            <a:schemeClr val="accent6"/>
          </a:fillRef>
          <a:effectRef idx="0">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Servicio de consulta</a:t>
            </a:r>
            <a:endParaRPr dirty="0"/>
          </a:p>
        </p:txBody>
      </p:sp>
      <p:sp>
        <p:nvSpPr>
          <p:cNvPr id="20" name="Google Shape;59;p13">
            <a:extLst>
              <a:ext uri="{FF2B5EF4-FFF2-40B4-BE49-F238E27FC236}">
                <a16:creationId xmlns:a16="http://schemas.microsoft.com/office/drawing/2014/main" id="{B5B89BD1-E115-10A9-960C-AADEF4B2AD40}"/>
              </a:ext>
            </a:extLst>
          </p:cNvPr>
          <p:cNvSpPr/>
          <p:nvPr/>
        </p:nvSpPr>
        <p:spPr>
          <a:xfrm>
            <a:off x="8856861" y="3957389"/>
            <a:ext cx="2033760" cy="970475"/>
          </a:xfrm>
          <a:prstGeom prst="roundRect">
            <a:avLst>
              <a:gd name="adj" fmla="val 16667"/>
            </a:avLst>
          </a:prstGeom>
          <a:ln>
            <a:headEnd type="none" w="sm" len="sm"/>
            <a:tailEnd type="none" w="sm" len="sm"/>
          </a:ln>
        </p:spPr>
        <p:style>
          <a:lnRef idx="2">
            <a:schemeClr val="accent6">
              <a:shade val="15000"/>
            </a:schemeClr>
          </a:lnRef>
          <a:fillRef idx="1">
            <a:schemeClr val="accent6"/>
          </a:fillRef>
          <a:effectRef idx="0">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Sitio web</a:t>
            </a:r>
            <a:endParaRPr dirty="0"/>
          </a:p>
        </p:txBody>
      </p:sp>
      <p:sp>
        <p:nvSpPr>
          <p:cNvPr id="58" name="Google Shape;56;p13">
            <a:extLst>
              <a:ext uri="{FF2B5EF4-FFF2-40B4-BE49-F238E27FC236}">
                <a16:creationId xmlns:a16="http://schemas.microsoft.com/office/drawing/2014/main" id="{24F00854-05A4-FCDB-0B62-6235D386D28A}"/>
              </a:ext>
            </a:extLst>
          </p:cNvPr>
          <p:cNvSpPr/>
          <p:nvPr/>
        </p:nvSpPr>
        <p:spPr>
          <a:xfrm>
            <a:off x="689188" y="3946084"/>
            <a:ext cx="1893981" cy="981781"/>
          </a:xfrm>
          <a:prstGeom prst="roundRect">
            <a:avLst>
              <a:gd name="adj" fmla="val 16667"/>
            </a:avLst>
          </a:prstGeom>
          <a:ln>
            <a:headEnd type="none" w="sm" len="sm"/>
            <a:tailEnd type="none" w="sm" len="sm"/>
          </a:ln>
        </p:spPr>
        <p:style>
          <a:lnRef idx="2">
            <a:schemeClr val="accent6">
              <a:shade val="15000"/>
            </a:schemeClr>
          </a:lnRef>
          <a:fillRef idx="1">
            <a:schemeClr val="accent6"/>
          </a:fillRef>
          <a:effectRef idx="0">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Almacenaje de datos</a:t>
            </a:r>
            <a:endParaRPr dirty="0"/>
          </a:p>
        </p:txBody>
      </p:sp>
      <p:sp>
        <p:nvSpPr>
          <p:cNvPr id="8" name="Google Shape;57;p13">
            <a:extLst>
              <a:ext uri="{FF2B5EF4-FFF2-40B4-BE49-F238E27FC236}">
                <a16:creationId xmlns:a16="http://schemas.microsoft.com/office/drawing/2014/main" id="{233B9DDE-A21A-20E4-FE11-3F1FA63200BF}"/>
              </a:ext>
            </a:extLst>
          </p:cNvPr>
          <p:cNvSpPr/>
          <p:nvPr/>
        </p:nvSpPr>
        <p:spPr>
          <a:xfrm>
            <a:off x="6003316" y="2335289"/>
            <a:ext cx="1893981" cy="970475"/>
          </a:xfrm>
          <a:prstGeom prst="roundRect">
            <a:avLst>
              <a:gd name="adj" fmla="val 16667"/>
            </a:avLst>
          </a:prstGeom>
          <a:ln>
            <a:headEnd type="none" w="sm" len="sm"/>
            <a:tailEnd type="none" w="sm" len="sm"/>
          </a:ln>
        </p:spPr>
        <p:style>
          <a:lnRef idx="2">
            <a:schemeClr val="accent6">
              <a:shade val="15000"/>
            </a:schemeClr>
          </a:lnRef>
          <a:fillRef idx="1">
            <a:schemeClr val="accent6"/>
          </a:fillRef>
          <a:effectRef idx="0">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Generador de grafo</a:t>
            </a:r>
            <a:endParaRPr dirty="0"/>
          </a:p>
        </p:txBody>
      </p:sp>
      <p:sp>
        <p:nvSpPr>
          <p:cNvPr id="10" name="Google Shape;57;p13">
            <a:extLst>
              <a:ext uri="{FF2B5EF4-FFF2-40B4-BE49-F238E27FC236}">
                <a16:creationId xmlns:a16="http://schemas.microsoft.com/office/drawing/2014/main" id="{5F364A75-8BF3-10CF-C2D6-C251EEE69180}"/>
              </a:ext>
            </a:extLst>
          </p:cNvPr>
          <p:cNvSpPr/>
          <p:nvPr/>
        </p:nvSpPr>
        <p:spPr>
          <a:xfrm>
            <a:off x="6003316" y="3957389"/>
            <a:ext cx="1893981" cy="970475"/>
          </a:xfrm>
          <a:prstGeom prst="roundRect">
            <a:avLst>
              <a:gd name="adj" fmla="val 16667"/>
            </a:avLst>
          </a:prstGeom>
          <a:ln>
            <a:headEnd type="none" w="sm" len="sm"/>
            <a:tailEnd type="none" w="sm" len="sm"/>
          </a:ln>
        </p:spPr>
        <p:style>
          <a:lnRef idx="2">
            <a:schemeClr val="accent6">
              <a:shade val="15000"/>
            </a:schemeClr>
          </a:lnRef>
          <a:fillRef idx="1">
            <a:schemeClr val="accent6"/>
          </a:fillRef>
          <a:effectRef idx="0">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Base de datos</a:t>
            </a:r>
            <a:endParaRPr dirty="0"/>
          </a:p>
        </p:txBody>
      </p:sp>
      <p:pic>
        <p:nvPicPr>
          <p:cNvPr id="11" name="Graphic 10" descr="Gavel with solid fill">
            <a:extLst>
              <a:ext uri="{FF2B5EF4-FFF2-40B4-BE49-F238E27FC236}">
                <a16:creationId xmlns:a16="http://schemas.microsoft.com/office/drawing/2014/main" id="{DD962EFB-3D2A-45D8-1D86-4AA469A5728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469579" y="5444748"/>
            <a:ext cx="914400" cy="914400"/>
          </a:xfrm>
          <a:prstGeom prst="rect">
            <a:avLst/>
          </a:prstGeom>
        </p:spPr>
      </p:pic>
      <p:sp>
        <p:nvSpPr>
          <p:cNvPr id="12" name="TextBox 11">
            <a:extLst>
              <a:ext uri="{FF2B5EF4-FFF2-40B4-BE49-F238E27FC236}">
                <a16:creationId xmlns:a16="http://schemas.microsoft.com/office/drawing/2014/main" id="{F603F9D1-599F-20AB-1154-4A9558524D96}"/>
              </a:ext>
            </a:extLst>
          </p:cNvPr>
          <p:cNvSpPr txBox="1"/>
          <p:nvPr/>
        </p:nvSpPr>
        <p:spPr>
          <a:xfrm>
            <a:off x="9099035" y="6292766"/>
            <a:ext cx="1584344" cy="369332"/>
          </a:xfrm>
          <a:prstGeom prst="rect">
            <a:avLst/>
          </a:prstGeom>
          <a:noFill/>
        </p:spPr>
        <p:txBody>
          <a:bodyPr wrap="none" rtlCol="0">
            <a:spAutoFit/>
          </a:bodyPr>
          <a:lstStyle/>
          <a:p>
            <a:r>
              <a:rPr lang="es-ES_tradnl" dirty="0"/>
              <a:t>Ad Exchange</a:t>
            </a:r>
          </a:p>
        </p:txBody>
      </p:sp>
      <p:sp>
        <p:nvSpPr>
          <p:cNvPr id="13" name="TextBox 12">
            <a:extLst>
              <a:ext uri="{FF2B5EF4-FFF2-40B4-BE49-F238E27FC236}">
                <a16:creationId xmlns:a16="http://schemas.microsoft.com/office/drawing/2014/main" id="{AD14F353-911A-6D77-C0DA-9DA237272176}"/>
              </a:ext>
            </a:extLst>
          </p:cNvPr>
          <p:cNvSpPr txBox="1"/>
          <p:nvPr/>
        </p:nvSpPr>
        <p:spPr>
          <a:xfrm>
            <a:off x="9962846" y="4996807"/>
            <a:ext cx="1524776" cy="369332"/>
          </a:xfrm>
          <a:prstGeom prst="rect">
            <a:avLst/>
          </a:prstGeom>
          <a:noFill/>
        </p:spPr>
        <p:txBody>
          <a:bodyPr wrap="none" rtlCol="0">
            <a:spAutoFit/>
          </a:bodyPr>
          <a:lstStyle/>
          <a:p>
            <a:r>
              <a:rPr lang="es-ES_tradnl" dirty="0"/>
              <a:t>Identificador</a:t>
            </a:r>
          </a:p>
        </p:txBody>
      </p:sp>
      <p:cxnSp>
        <p:nvCxnSpPr>
          <p:cNvPr id="15" name="Straight Arrow Connector 14">
            <a:extLst>
              <a:ext uri="{FF2B5EF4-FFF2-40B4-BE49-F238E27FC236}">
                <a16:creationId xmlns:a16="http://schemas.microsoft.com/office/drawing/2014/main" id="{A3E1BEBA-9981-C9F6-B0CF-DB0CB2120F75}"/>
              </a:ext>
            </a:extLst>
          </p:cNvPr>
          <p:cNvCxnSpPr>
            <a:stCxn id="7" idx="2"/>
            <a:endCxn id="58" idx="0"/>
          </p:cNvCxnSpPr>
          <p:nvPr/>
        </p:nvCxnSpPr>
        <p:spPr>
          <a:xfrm>
            <a:off x="1636179" y="3317069"/>
            <a:ext cx="0" cy="629015"/>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cxnSp>
        <p:nvCxnSpPr>
          <p:cNvPr id="17" name="Straight Arrow Connector 16">
            <a:extLst>
              <a:ext uri="{FF2B5EF4-FFF2-40B4-BE49-F238E27FC236}">
                <a16:creationId xmlns:a16="http://schemas.microsoft.com/office/drawing/2014/main" id="{6859455A-C1C5-0FD9-5176-A1DD71B0B3F8}"/>
              </a:ext>
            </a:extLst>
          </p:cNvPr>
          <p:cNvCxnSpPr>
            <a:cxnSpLocks/>
            <a:stCxn id="58" idx="3"/>
            <a:endCxn id="19" idx="1"/>
          </p:cNvCxnSpPr>
          <p:nvPr/>
        </p:nvCxnSpPr>
        <p:spPr>
          <a:xfrm flipV="1">
            <a:off x="2583169" y="4436974"/>
            <a:ext cx="812093" cy="1"/>
          </a:xfrm>
          <a:prstGeom prst="straightConnector1">
            <a:avLst/>
          </a:prstGeom>
          <a:ln w="38100">
            <a:headEnd type="triangle" w="med" len="med"/>
            <a:tailEnd type="triangle" w="med" len="med"/>
          </a:ln>
        </p:spPr>
        <p:style>
          <a:lnRef idx="1">
            <a:schemeClr val="accent5"/>
          </a:lnRef>
          <a:fillRef idx="0">
            <a:schemeClr val="accent5"/>
          </a:fillRef>
          <a:effectRef idx="0">
            <a:schemeClr val="accent5"/>
          </a:effectRef>
          <a:fontRef idx="minor">
            <a:schemeClr val="tx1"/>
          </a:fontRef>
        </p:style>
      </p:cxnSp>
      <p:sp>
        <p:nvSpPr>
          <p:cNvPr id="19" name="Google Shape;57;p13">
            <a:extLst>
              <a:ext uri="{FF2B5EF4-FFF2-40B4-BE49-F238E27FC236}">
                <a16:creationId xmlns:a16="http://schemas.microsoft.com/office/drawing/2014/main" id="{CA83DC4D-194C-D90C-5EAC-1826C3E79584}"/>
              </a:ext>
            </a:extLst>
          </p:cNvPr>
          <p:cNvSpPr/>
          <p:nvPr/>
        </p:nvSpPr>
        <p:spPr>
          <a:xfrm>
            <a:off x="3395262" y="3946083"/>
            <a:ext cx="1893981" cy="981781"/>
          </a:xfrm>
          <a:prstGeom prst="roundRect">
            <a:avLst>
              <a:gd name="adj" fmla="val 16667"/>
            </a:avLst>
          </a:prstGeom>
          <a:ln>
            <a:headEnd type="none" w="sm" len="sm"/>
            <a:tailEnd type="none" w="sm" len="sm"/>
          </a:ln>
        </p:spPr>
        <p:style>
          <a:lnRef idx="2">
            <a:schemeClr val="accent6">
              <a:shade val="15000"/>
            </a:schemeClr>
          </a:lnRef>
          <a:fillRef idx="1">
            <a:schemeClr val="accent6"/>
          </a:fillRef>
          <a:effectRef idx="0">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s" dirty="0"/>
              <a:t>Limpieza de datos</a:t>
            </a:r>
            <a:endParaRPr dirty="0"/>
          </a:p>
        </p:txBody>
      </p:sp>
      <p:cxnSp>
        <p:nvCxnSpPr>
          <p:cNvPr id="24" name="Straight Arrow Connector 23">
            <a:extLst>
              <a:ext uri="{FF2B5EF4-FFF2-40B4-BE49-F238E27FC236}">
                <a16:creationId xmlns:a16="http://schemas.microsoft.com/office/drawing/2014/main" id="{FC1382BB-BDBC-CF3D-6363-239548BA2FF7}"/>
              </a:ext>
            </a:extLst>
          </p:cNvPr>
          <p:cNvCxnSpPr>
            <a:cxnSpLocks/>
          </p:cNvCxnSpPr>
          <p:nvPr/>
        </p:nvCxnSpPr>
        <p:spPr>
          <a:xfrm flipV="1">
            <a:off x="2565724" y="3323501"/>
            <a:ext cx="829538" cy="633889"/>
          </a:xfrm>
          <a:prstGeom prst="straightConnector1">
            <a:avLst/>
          </a:prstGeom>
          <a:ln w="38100">
            <a:headEnd type="none" w="med" len="med"/>
            <a:tailEnd type="triangle" w="med" len="med"/>
          </a:ln>
        </p:spPr>
        <p:style>
          <a:lnRef idx="1">
            <a:schemeClr val="accent5"/>
          </a:lnRef>
          <a:fillRef idx="0">
            <a:schemeClr val="accent5"/>
          </a:fillRef>
          <a:effectRef idx="0">
            <a:schemeClr val="accent5"/>
          </a:effectRef>
          <a:fontRef idx="minor">
            <a:schemeClr val="tx1"/>
          </a:fontRef>
        </p:style>
      </p:cxnSp>
      <p:cxnSp>
        <p:nvCxnSpPr>
          <p:cNvPr id="26" name="Straight Arrow Connector 25">
            <a:extLst>
              <a:ext uri="{FF2B5EF4-FFF2-40B4-BE49-F238E27FC236}">
                <a16:creationId xmlns:a16="http://schemas.microsoft.com/office/drawing/2014/main" id="{0E3CC152-C0E5-AD34-6998-2B91C957F69D}"/>
              </a:ext>
            </a:extLst>
          </p:cNvPr>
          <p:cNvCxnSpPr>
            <a:cxnSpLocks/>
          </p:cNvCxnSpPr>
          <p:nvPr/>
        </p:nvCxnSpPr>
        <p:spPr>
          <a:xfrm>
            <a:off x="5320229" y="2820526"/>
            <a:ext cx="613334" cy="0"/>
          </a:xfrm>
          <a:prstGeom prst="straightConnector1">
            <a:avLst/>
          </a:prstGeom>
          <a:ln w="38100">
            <a:headEnd type="none" w="med" len="med"/>
            <a:tailEnd type="triangle" w="med" len="med"/>
          </a:ln>
        </p:spPr>
        <p:style>
          <a:lnRef idx="1">
            <a:schemeClr val="accent5"/>
          </a:lnRef>
          <a:fillRef idx="0">
            <a:schemeClr val="accent5"/>
          </a:fillRef>
          <a:effectRef idx="0">
            <a:schemeClr val="accent5"/>
          </a:effectRef>
          <a:fontRef idx="minor">
            <a:schemeClr val="tx1"/>
          </a:fontRef>
        </p:style>
      </p:cxnSp>
      <p:cxnSp>
        <p:nvCxnSpPr>
          <p:cNvPr id="28" name="Straight Arrow Connector 27">
            <a:extLst>
              <a:ext uri="{FF2B5EF4-FFF2-40B4-BE49-F238E27FC236}">
                <a16:creationId xmlns:a16="http://schemas.microsoft.com/office/drawing/2014/main" id="{53C3BFB4-223A-DEA3-A225-11555C2D7C66}"/>
              </a:ext>
            </a:extLst>
          </p:cNvPr>
          <p:cNvCxnSpPr>
            <a:cxnSpLocks/>
            <a:stCxn id="8" idx="2"/>
            <a:endCxn id="10" idx="0"/>
          </p:cNvCxnSpPr>
          <p:nvPr/>
        </p:nvCxnSpPr>
        <p:spPr>
          <a:xfrm>
            <a:off x="6950307" y="3305764"/>
            <a:ext cx="0" cy="651625"/>
          </a:xfrm>
          <a:prstGeom prst="straightConnector1">
            <a:avLst/>
          </a:prstGeom>
          <a:ln w="38100">
            <a:headEnd type="none" w="med" len="med"/>
            <a:tailEnd type="triangle" w="med" len="med"/>
          </a:ln>
        </p:spPr>
        <p:style>
          <a:lnRef idx="1">
            <a:schemeClr val="accent5"/>
          </a:lnRef>
          <a:fillRef idx="0">
            <a:schemeClr val="accent5"/>
          </a:fillRef>
          <a:effectRef idx="0">
            <a:schemeClr val="accent5"/>
          </a:effectRef>
          <a:fontRef idx="minor">
            <a:schemeClr val="tx1"/>
          </a:fontRef>
        </p:style>
      </p:cxnSp>
      <p:cxnSp>
        <p:nvCxnSpPr>
          <p:cNvPr id="32" name="Straight Arrow Connector 31">
            <a:extLst>
              <a:ext uri="{FF2B5EF4-FFF2-40B4-BE49-F238E27FC236}">
                <a16:creationId xmlns:a16="http://schemas.microsoft.com/office/drawing/2014/main" id="{856B070C-0059-F6BD-E013-3BDE0E102A51}"/>
              </a:ext>
            </a:extLst>
          </p:cNvPr>
          <p:cNvCxnSpPr>
            <a:cxnSpLocks/>
          </p:cNvCxnSpPr>
          <p:nvPr/>
        </p:nvCxnSpPr>
        <p:spPr>
          <a:xfrm flipV="1">
            <a:off x="7897297" y="3323501"/>
            <a:ext cx="1019930" cy="651625"/>
          </a:xfrm>
          <a:prstGeom prst="straightConnector1">
            <a:avLst/>
          </a:prstGeom>
          <a:ln w="38100">
            <a:headEnd type="none" w="med" len="med"/>
            <a:tailEnd type="triangle" w="med" len="med"/>
          </a:ln>
        </p:spPr>
        <p:style>
          <a:lnRef idx="1">
            <a:schemeClr val="accent5"/>
          </a:lnRef>
          <a:fillRef idx="0">
            <a:schemeClr val="accent5"/>
          </a:fillRef>
          <a:effectRef idx="0">
            <a:schemeClr val="accent5"/>
          </a:effectRef>
          <a:fontRef idx="minor">
            <a:schemeClr val="tx1"/>
          </a:fontRef>
        </p:style>
      </p:cxnSp>
      <p:cxnSp>
        <p:nvCxnSpPr>
          <p:cNvPr id="35" name="Straight Arrow Connector 34">
            <a:extLst>
              <a:ext uri="{FF2B5EF4-FFF2-40B4-BE49-F238E27FC236}">
                <a16:creationId xmlns:a16="http://schemas.microsoft.com/office/drawing/2014/main" id="{8CA1290F-8975-E957-2558-C5D81DD2C704}"/>
              </a:ext>
            </a:extLst>
          </p:cNvPr>
          <p:cNvCxnSpPr>
            <a:cxnSpLocks/>
            <a:stCxn id="18" idx="2"/>
            <a:endCxn id="20" idx="0"/>
          </p:cNvCxnSpPr>
          <p:nvPr/>
        </p:nvCxnSpPr>
        <p:spPr>
          <a:xfrm>
            <a:off x="9864218" y="3323501"/>
            <a:ext cx="9523" cy="633888"/>
          </a:xfrm>
          <a:prstGeom prst="straightConnector1">
            <a:avLst/>
          </a:prstGeom>
          <a:ln w="38100">
            <a:headEnd type="triangle" w="med" len="med"/>
            <a:tailEnd type="triangle" w="med" len="med"/>
          </a:ln>
        </p:spPr>
        <p:style>
          <a:lnRef idx="1">
            <a:schemeClr val="accent5"/>
          </a:lnRef>
          <a:fillRef idx="0">
            <a:schemeClr val="accent5"/>
          </a:fillRef>
          <a:effectRef idx="0">
            <a:schemeClr val="accent5"/>
          </a:effectRef>
          <a:fontRef idx="minor">
            <a:schemeClr val="tx1"/>
          </a:fontRef>
        </p:style>
      </p:cxnSp>
      <p:cxnSp>
        <p:nvCxnSpPr>
          <p:cNvPr id="39" name="Straight Arrow Connector 38">
            <a:extLst>
              <a:ext uri="{FF2B5EF4-FFF2-40B4-BE49-F238E27FC236}">
                <a16:creationId xmlns:a16="http://schemas.microsoft.com/office/drawing/2014/main" id="{1A45471E-3D0E-BA14-A412-2119F4EA4E79}"/>
              </a:ext>
            </a:extLst>
          </p:cNvPr>
          <p:cNvCxnSpPr>
            <a:cxnSpLocks/>
          </p:cNvCxnSpPr>
          <p:nvPr/>
        </p:nvCxnSpPr>
        <p:spPr>
          <a:xfrm>
            <a:off x="9891207" y="4957036"/>
            <a:ext cx="0" cy="487712"/>
          </a:xfrm>
          <a:prstGeom prst="straightConnector1">
            <a:avLst/>
          </a:prstGeom>
          <a:ln w="38100">
            <a:headEnd type="triangle" w="med" len="med"/>
            <a:tailEnd type="triangle" w="med" len="med"/>
          </a:ln>
        </p:spPr>
        <p:style>
          <a:lnRef idx="1">
            <a:schemeClr val="accent5"/>
          </a:lnRef>
          <a:fillRef idx="0">
            <a:schemeClr val="accent5"/>
          </a:fillRef>
          <a:effectRef idx="0">
            <a:schemeClr val="accent5"/>
          </a:effectRef>
          <a:fontRef idx="minor">
            <a:schemeClr val="tx1"/>
          </a:fontRef>
        </p:style>
      </p:cxnSp>
      <p:sp>
        <p:nvSpPr>
          <p:cNvPr id="4" name="Footer Placeholder 4">
            <a:extLst>
              <a:ext uri="{FF2B5EF4-FFF2-40B4-BE49-F238E27FC236}">
                <a16:creationId xmlns:a16="http://schemas.microsoft.com/office/drawing/2014/main" id="{508AE29C-7946-5930-9758-079B48DF9C6F}"/>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52401312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0413956-D7CC-B16F-43A9-83D4F28557F1}"/>
              </a:ext>
            </a:extLst>
          </p:cNvPr>
          <p:cNvSpPr>
            <a:spLocks noGrp="1"/>
          </p:cNvSpPr>
          <p:nvPr>
            <p:ph idx="1"/>
          </p:nvPr>
        </p:nvSpPr>
        <p:spPr>
          <a:xfrm>
            <a:off x="458694" y="1600200"/>
            <a:ext cx="11274611" cy="4545014"/>
          </a:xfrm>
        </p:spPr>
        <p:txBody>
          <a:bodyPr>
            <a:normAutofit/>
          </a:bodyPr>
          <a:lstStyle/>
          <a:p>
            <a:pPr marL="0" indent="0">
              <a:buNone/>
            </a:pPr>
            <a:r>
              <a:rPr lang="es-ES_tradnl" sz="2000" dirty="0"/>
              <a:t>El modelo es un clasificador para identificar si dos visitas es de un mismo usuario</a:t>
            </a:r>
          </a:p>
          <a:p>
            <a:pPr marL="0" indent="0">
              <a:buNone/>
            </a:pPr>
            <a:endParaRPr lang="es-ES_tradnl" sz="2000" dirty="0"/>
          </a:p>
        </p:txBody>
      </p:sp>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59</a:t>
            </a:fld>
            <a:endParaRPr lang="en-US" dirty="0"/>
          </a:p>
        </p:txBody>
      </p:sp>
      <p:graphicFrame>
        <p:nvGraphicFramePr>
          <p:cNvPr id="4" name="Table 3">
            <a:extLst>
              <a:ext uri="{FF2B5EF4-FFF2-40B4-BE49-F238E27FC236}">
                <a16:creationId xmlns:a16="http://schemas.microsoft.com/office/drawing/2014/main" id="{DB82903B-C5A1-9FE2-9B33-AC18BDE0137B}"/>
              </a:ext>
            </a:extLst>
          </p:cNvPr>
          <p:cNvGraphicFramePr>
            <a:graphicFrameLocks noGrp="1"/>
          </p:cNvGraphicFramePr>
          <p:nvPr>
            <p:extLst>
              <p:ext uri="{D42A27DB-BD31-4B8C-83A1-F6EECF244321}">
                <p14:modId xmlns:p14="http://schemas.microsoft.com/office/powerpoint/2010/main" val="737642200"/>
              </p:ext>
            </p:extLst>
          </p:nvPr>
        </p:nvGraphicFramePr>
        <p:xfrm>
          <a:off x="557211" y="2069624"/>
          <a:ext cx="11077575" cy="3662680"/>
        </p:xfrm>
        <a:graphic>
          <a:graphicData uri="http://schemas.openxmlformats.org/drawingml/2006/table">
            <a:tbl>
              <a:tblPr firstRow="1" bandRow="1">
                <a:tableStyleId>{93296810-A885-4BE3-A3E7-6D5BEEA58F35}</a:tableStyleId>
              </a:tblPr>
              <a:tblGrid>
                <a:gridCol w="2143124">
                  <a:extLst>
                    <a:ext uri="{9D8B030D-6E8A-4147-A177-3AD203B41FA5}">
                      <a16:colId xmlns:a16="http://schemas.microsoft.com/office/drawing/2014/main" val="1775612796"/>
                    </a:ext>
                  </a:extLst>
                </a:gridCol>
                <a:gridCol w="4905375">
                  <a:extLst>
                    <a:ext uri="{9D8B030D-6E8A-4147-A177-3AD203B41FA5}">
                      <a16:colId xmlns:a16="http://schemas.microsoft.com/office/drawing/2014/main" val="3430097623"/>
                    </a:ext>
                  </a:extLst>
                </a:gridCol>
                <a:gridCol w="4029076">
                  <a:extLst>
                    <a:ext uri="{9D8B030D-6E8A-4147-A177-3AD203B41FA5}">
                      <a16:colId xmlns:a16="http://schemas.microsoft.com/office/drawing/2014/main" val="589520783"/>
                    </a:ext>
                  </a:extLst>
                </a:gridCol>
              </a:tblGrid>
              <a:tr h="370840">
                <a:tc>
                  <a:txBody>
                    <a:bodyPr/>
                    <a:lstStyle/>
                    <a:p>
                      <a:r>
                        <a:rPr lang="es-ES_tradnl" dirty="0"/>
                        <a:t>Tool/</a:t>
                      </a:r>
                      <a:r>
                        <a:rPr lang="es-ES_tradnl" dirty="0" err="1"/>
                        <a:t>framework</a:t>
                      </a:r>
                      <a:endParaRPr lang="es-ES_tradnl" dirty="0"/>
                    </a:p>
                  </a:txBody>
                  <a:tcPr/>
                </a:tc>
                <a:tc>
                  <a:txBody>
                    <a:bodyPr/>
                    <a:lstStyle/>
                    <a:p>
                      <a:r>
                        <a:rPr lang="es-ES_tradnl" dirty="0"/>
                        <a:t>Pros</a:t>
                      </a:r>
                    </a:p>
                  </a:txBody>
                  <a:tcPr/>
                </a:tc>
                <a:tc>
                  <a:txBody>
                    <a:bodyPr/>
                    <a:lstStyle/>
                    <a:p>
                      <a:r>
                        <a:rPr lang="es-ES_tradnl" dirty="0" err="1"/>
                        <a:t>Cons</a:t>
                      </a:r>
                      <a:endParaRPr lang="es-ES_tradnl" dirty="0"/>
                    </a:p>
                  </a:txBody>
                  <a:tcPr/>
                </a:tc>
                <a:extLst>
                  <a:ext uri="{0D108BD9-81ED-4DB2-BD59-A6C34878D82A}">
                    <a16:rowId xmlns:a16="http://schemas.microsoft.com/office/drawing/2014/main" val="368845052"/>
                  </a:ext>
                </a:extLst>
              </a:tr>
              <a:tr h="370840">
                <a:tc>
                  <a:txBody>
                    <a:bodyPr/>
                    <a:lstStyle/>
                    <a:p>
                      <a:r>
                        <a:rPr lang="es-ES_tradnl" b="1" dirty="0" err="1"/>
                        <a:t>Spark</a:t>
                      </a:r>
                      <a:r>
                        <a:rPr lang="es-ES_tradnl" b="1" dirty="0"/>
                        <a:t> </a:t>
                      </a:r>
                      <a:r>
                        <a:rPr lang="es-ES_tradnl" b="1" dirty="0" err="1"/>
                        <a:t>MLlib</a:t>
                      </a:r>
                      <a:endParaRPr lang="es-ES_tradnl" b="1" dirty="0"/>
                    </a:p>
                  </a:txBody>
                  <a:tcPr/>
                </a:tc>
                <a:tc>
                  <a:txBody>
                    <a:bodyPr/>
                    <a:lstStyle/>
                    <a:p>
                      <a:r>
                        <a:rPr lang="es-ES_tradnl" dirty="0"/>
                        <a:t>Escala nativamente en grandes </a:t>
                      </a:r>
                      <a:r>
                        <a:rPr lang="es-ES_tradnl" dirty="0" err="1"/>
                        <a:t>volumenes</a:t>
                      </a:r>
                      <a:endParaRPr lang="es-ES_tradnl" dirty="0"/>
                    </a:p>
                    <a:p>
                      <a:r>
                        <a:rPr lang="es-ES_tradnl" dirty="0"/>
                        <a:t>Buen soporte de pipeline y </a:t>
                      </a:r>
                      <a:r>
                        <a:rPr lang="es-ES_tradnl" dirty="0" err="1"/>
                        <a:t>feature</a:t>
                      </a:r>
                      <a:r>
                        <a:rPr lang="es-ES_tradnl" dirty="0"/>
                        <a:t> </a:t>
                      </a:r>
                      <a:r>
                        <a:rPr lang="es-ES_tradnl" dirty="0" err="1"/>
                        <a:t>engineering</a:t>
                      </a:r>
                      <a:endParaRPr lang="es-ES_tradnl" dirty="0"/>
                    </a:p>
                  </a:txBody>
                  <a:tcPr/>
                </a:tc>
                <a:tc>
                  <a:txBody>
                    <a:bodyPr/>
                    <a:lstStyle/>
                    <a:p>
                      <a:r>
                        <a:rPr lang="es-ES_tradnl" dirty="0"/>
                        <a:t>No tiene soporte nativo a series de tiempo</a:t>
                      </a:r>
                    </a:p>
                    <a:p>
                      <a:r>
                        <a:rPr lang="es-ES_tradnl" dirty="0"/>
                        <a:t>Pocos algoritmos implementados</a:t>
                      </a:r>
                    </a:p>
                  </a:txBody>
                  <a:tcPr/>
                </a:tc>
                <a:extLst>
                  <a:ext uri="{0D108BD9-81ED-4DB2-BD59-A6C34878D82A}">
                    <a16:rowId xmlns:a16="http://schemas.microsoft.com/office/drawing/2014/main" val="1922058354"/>
                  </a:ext>
                </a:extLst>
              </a:tr>
              <a:tr h="370840">
                <a:tc>
                  <a:txBody>
                    <a:bodyPr/>
                    <a:lstStyle/>
                    <a:p>
                      <a:r>
                        <a:rPr lang="es-ES_tradnl" b="1" dirty="0" err="1"/>
                        <a:t>XGBoost</a:t>
                      </a:r>
                      <a:endParaRPr lang="es-ES_tradnl" b="1" dirty="0"/>
                    </a:p>
                  </a:txBody>
                  <a:tcPr/>
                </a:tc>
                <a:tc>
                  <a:txBody>
                    <a:bodyPr/>
                    <a:lstStyle/>
                    <a:p>
                      <a:r>
                        <a:rPr lang="es-ES_tradnl" dirty="0"/>
                        <a:t>Muy conocida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Sintaxis sencilla</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Provee</a:t>
                      </a:r>
                      <a:r>
                        <a:rPr lang="es-ES_tradnl" baseline="0" dirty="0"/>
                        <a:t> herramientas para entrenamiento distribuido y desbalanceado.</a:t>
                      </a:r>
                      <a:endParaRPr lang="es-ES_tradnl" dirty="0"/>
                    </a:p>
                  </a:txBody>
                  <a:tcPr/>
                </a:tc>
                <a:tc>
                  <a:txBody>
                    <a:bodyPr/>
                    <a:lstStyle/>
                    <a:p>
                      <a:r>
                        <a:rPr lang="es-ES_tradnl" dirty="0"/>
                        <a:t>En grandes volúmenes, su capacidad predictiva es menos potente que modelos más avanzados.</a:t>
                      </a:r>
                    </a:p>
                  </a:txBody>
                  <a:tcPr/>
                </a:tc>
                <a:extLst>
                  <a:ext uri="{0D108BD9-81ED-4DB2-BD59-A6C34878D82A}">
                    <a16:rowId xmlns:a16="http://schemas.microsoft.com/office/drawing/2014/main" val="3646144167"/>
                  </a:ext>
                </a:extLst>
              </a:tr>
              <a:tr h="370840">
                <a:tc>
                  <a:txBody>
                    <a:bodyPr/>
                    <a:lstStyle/>
                    <a:p>
                      <a:r>
                        <a:rPr lang="es-ES_tradnl" b="1" dirty="0" err="1"/>
                        <a:t>Tensorflow</a:t>
                      </a:r>
                      <a:endParaRPr lang="es-ES_tradnl" b="1" dirty="0"/>
                    </a:p>
                  </a:txBody>
                  <a:tcPr/>
                </a:tc>
                <a:tc>
                  <a:txBody>
                    <a:bodyPr/>
                    <a:lstStyle/>
                    <a:p>
                      <a:r>
                        <a:rPr lang="es-ES_tradnl" dirty="0"/>
                        <a:t>Buena capacidad de obtener buenas predicciones en grandes volúmenes.</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Provee</a:t>
                      </a:r>
                      <a:r>
                        <a:rPr lang="es-ES_tradnl" baseline="0" dirty="0"/>
                        <a:t> herramientas para entrenamiento distribuido y desbalanceado.</a:t>
                      </a:r>
                      <a:endParaRPr lang="es-ES_tradnl" dirty="0"/>
                    </a:p>
                  </a:txBody>
                  <a:tcPr/>
                </a:tc>
                <a:tc>
                  <a:txBody>
                    <a:bodyPr/>
                    <a:lstStyle/>
                    <a:p>
                      <a:r>
                        <a:rPr lang="es-ES_tradnl" dirty="0"/>
                        <a:t>Mucho tiempo de desarrollo </a:t>
                      </a:r>
                    </a:p>
                  </a:txBody>
                  <a:tcPr/>
                </a:tc>
                <a:extLst>
                  <a:ext uri="{0D108BD9-81ED-4DB2-BD59-A6C34878D82A}">
                    <a16:rowId xmlns:a16="http://schemas.microsoft.com/office/drawing/2014/main" val="1597041420"/>
                  </a:ext>
                </a:extLst>
              </a:tr>
            </a:tbl>
          </a:graphicData>
        </a:graphic>
      </p:graphicFrame>
      <p:sp>
        <p:nvSpPr>
          <p:cNvPr id="7" name="Footer Placeholder 4">
            <a:extLst>
              <a:ext uri="{FF2B5EF4-FFF2-40B4-BE49-F238E27FC236}">
                <a16:creationId xmlns:a16="http://schemas.microsoft.com/office/drawing/2014/main" id="{499AC5D1-C407-1C82-CA68-D1AC0158171F}"/>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464759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0" name="Rounded Rectangle 19">
            <a:extLst>
              <a:ext uri="{FF2B5EF4-FFF2-40B4-BE49-F238E27FC236}">
                <a16:creationId xmlns:a16="http://schemas.microsoft.com/office/drawing/2014/main" id="{6F634975-892B-485F-6FB8-B7552B2B6477}"/>
              </a:ext>
            </a:extLst>
          </p:cNvPr>
          <p:cNvSpPr/>
          <p:nvPr/>
        </p:nvSpPr>
        <p:spPr>
          <a:xfrm>
            <a:off x="2021305" y="2916456"/>
            <a:ext cx="2627698" cy="227156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Desplegado on-line</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a:t>
            </a:fld>
            <a:endParaRPr lang="en-US" dirty="0"/>
          </a:p>
        </p:txBody>
      </p:sp>
      <p:sp>
        <p:nvSpPr>
          <p:cNvPr id="4" name="TextBox 3">
            <a:extLst>
              <a:ext uri="{FF2B5EF4-FFF2-40B4-BE49-F238E27FC236}">
                <a16:creationId xmlns:a16="http://schemas.microsoft.com/office/drawing/2014/main" id="{EA0C961A-D509-1C09-603D-04F12C9793A6}"/>
              </a:ext>
            </a:extLst>
          </p:cNvPr>
          <p:cNvSpPr txBox="1"/>
          <p:nvPr/>
        </p:nvSpPr>
        <p:spPr>
          <a:xfrm>
            <a:off x="458693" y="1447155"/>
            <a:ext cx="9724835" cy="461665"/>
          </a:xfrm>
          <a:prstGeom prst="rect">
            <a:avLst/>
          </a:prstGeom>
          <a:noFill/>
        </p:spPr>
        <p:txBody>
          <a:bodyPr wrap="square">
            <a:spAutoFit/>
          </a:bodyPr>
          <a:lstStyle/>
          <a:p>
            <a:pPr marL="0" indent="0">
              <a:buNone/>
            </a:pPr>
            <a:r>
              <a:rPr lang="es-ES_tradnl" sz="2400" b="1" dirty="0">
                <a:solidFill>
                  <a:schemeClr val="accent6"/>
                </a:solidFill>
              </a:rPr>
              <a:t>Microservicios</a:t>
            </a:r>
          </a:p>
        </p:txBody>
      </p:sp>
      <p:pic>
        <p:nvPicPr>
          <p:cNvPr id="11" name="Graphic 10" descr="Database with solid fill">
            <a:extLst>
              <a:ext uri="{FF2B5EF4-FFF2-40B4-BE49-F238E27FC236}">
                <a16:creationId xmlns:a16="http://schemas.microsoft.com/office/drawing/2014/main" id="{C0AEB3A0-1F26-D1FB-C448-870B3806C1E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843465" y="5471398"/>
            <a:ext cx="914400" cy="914400"/>
          </a:xfrm>
          <a:prstGeom prst="rect">
            <a:avLst/>
          </a:prstGeom>
        </p:spPr>
      </p:pic>
      <p:pic>
        <p:nvPicPr>
          <p:cNvPr id="13" name="Graphic 12" descr="Office worker female with solid fill">
            <a:extLst>
              <a:ext uri="{FF2B5EF4-FFF2-40B4-BE49-F238E27FC236}">
                <a16:creationId xmlns:a16="http://schemas.microsoft.com/office/drawing/2014/main" id="{62094D23-316E-DF92-60B3-BF52437EA89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25280" y="1701684"/>
            <a:ext cx="914400" cy="914400"/>
          </a:xfrm>
          <a:prstGeom prst="rect">
            <a:avLst/>
          </a:prstGeom>
        </p:spPr>
      </p:pic>
      <p:sp>
        <p:nvSpPr>
          <p:cNvPr id="14" name="Hexagon 13">
            <a:extLst>
              <a:ext uri="{FF2B5EF4-FFF2-40B4-BE49-F238E27FC236}">
                <a16:creationId xmlns:a16="http://schemas.microsoft.com/office/drawing/2014/main" id="{BAF90C25-4B52-4091-D1EF-F255EE6D065B}"/>
              </a:ext>
            </a:extLst>
          </p:cNvPr>
          <p:cNvSpPr/>
          <p:nvPr/>
        </p:nvSpPr>
        <p:spPr>
          <a:xfrm>
            <a:off x="2925280" y="3134887"/>
            <a:ext cx="750770" cy="641926"/>
          </a:xfrm>
          <a:prstGeom prst="hexagon">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15" name="Hexagon 14">
            <a:extLst>
              <a:ext uri="{FF2B5EF4-FFF2-40B4-BE49-F238E27FC236}">
                <a16:creationId xmlns:a16="http://schemas.microsoft.com/office/drawing/2014/main" id="{DF0B0D95-5015-8465-8FAB-D1CB303C451E}"/>
              </a:ext>
            </a:extLst>
          </p:cNvPr>
          <p:cNvSpPr/>
          <p:nvPr/>
        </p:nvSpPr>
        <p:spPr>
          <a:xfrm>
            <a:off x="3676050" y="3520821"/>
            <a:ext cx="750770" cy="641926"/>
          </a:xfrm>
          <a:prstGeom prst="hexagon">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16" name="Hexagon 15">
            <a:extLst>
              <a:ext uri="{FF2B5EF4-FFF2-40B4-BE49-F238E27FC236}">
                <a16:creationId xmlns:a16="http://schemas.microsoft.com/office/drawing/2014/main" id="{D08738EF-EAFC-269E-39B0-602FAEC23E43}"/>
              </a:ext>
            </a:extLst>
          </p:cNvPr>
          <p:cNvSpPr/>
          <p:nvPr/>
        </p:nvSpPr>
        <p:spPr>
          <a:xfrm>
            <a:off x="2174510" y="3532701"/>
            <a:ext cx="750770" cy="641926"/>
          </a:xfrm>
          <a:prstGeom prst="hexagon">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17" name="Hexagon 16">
            <a:extLst>
              <a:ext uri="{FF2B5EF4-FFF2-40B4-BE49-F238E27FC236}">
                <a16:creationId xmlns:a16="http://schemas.microsoft.com/office/drawing/2014/main" id="{8B3B1588-9174-5A15-EC5D-B7F20171B4FE}"/>
              </a:ext>
            </a:extLst>
          </p:cNvPr>
          <p:cNvSpPr/>
          <p:nvPr/>
        </p:nvSpPr>
        <p:spPr>
          <a:xfrm>
            <a:off x="2925280" y="3923939"/>
            <a:ext cx="750770" cy="641926"/>
          </a:xfrm>
          <a:prstGeom prst="hexagon">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18" name="Hexagon 17">
            <a:extLst>
              <a:ext uri="{FF2B5EF4-FFF2-40B4-BE49-F238E27FC236}">
                <a16:creationId xmlns:a16="http://schemas.microsoft.com/office/drawing/2014/main" id="{1B61DBB1-7320-C2DD-8492-2AC27C930354}"/>
              </a:ext>
            </a:extLst>
          </p:cNvPr>
          <p:cNvSpPr/>
          <p:nvPr/>
        </p:nvSpPr>
        <p:spPr>
          <a:xfrm>
            <a:off x="2174510" y="4333403"/>
            <a:ext cx="750770" cy="641926"/>
          </a:xfrm>
          <a:prstGeom prst="hexagon">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19" name="Hexagon 18">
            <a:extLst>
              <a:ext uri="{FF2B5EF4-FFF2-40B4-BE49-F238E27FC236}">
                <a16:creationId xmlns:a16="http://schemas.microsoft.com/office/drawing/2014/main" id="{84404EE9-001D-FF6F-F8C0-7761D0FB860D}"/>
              </a:ext>
            </a:extLst>
          </p:cNvPr>
          <p:cNvSpPr/>
          <p:nvPr/>
        </p:nvSpPr>
        <p:spPr>
          <a:xfrm>
            <a:off x="3589022" y="4372709"/>
            <a:ext cx="750770" cy="641926"/>
          </a:xfrm>
          <a:prstGeom prst="hexagon">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cxnSp>
        <p:nvCxnSpPr>
          <p:cNvPr id="22" name="Straight Connector 21">
            <a:extLst>
              <a:ext uri="{FF2B5EF4-FFF2-40B4-BE49-F238E27FC236}">
                <a16:creationId xmlns:a16="http://schemas.microsoft.com/office/drawing/2014/main" id="{A17235CF-D403-9D5F-32DE-72DE9AD6EF81}"/>
              </a:ext>
            </a:extLst>
          </p:cNvPr>
          <p:cNvCxnSpPr>
            <a:cxnSpLocks/>
            <a:stCxn id="20" idx="2"/>
          </p:cNvCxnSpPr>
          <p:nvPr/>
        </p:nvCxnSpPr>
        <p:spPr>
          <a:xfrm>
            <a:off x="3335154" y="5188018"/>
            <a:ext cx="0" cy="300372"/>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FABFCF18-58D3-0F57-A739-DAF684E7D47F}"/>
              </a:ext>
            </a:extLst>
          </p:cNvPr>
          <p:cNvCxnSpPr>
            <a:cxnSpLocks/>
          </p:cNvCxnSpPr>
          <p:nvPr/>
        </p:nvCxnSpPr>
        <p:spPr>
          <a:xfrm>
            <a:off x="3382480" y="2616084"/>
            <a:ext cx="0" cy="300372"/>
          </a:xfrm>
          <a:prstGeom prst="line">
            <a:avLst/>
          </a:prstGeom>
          <a:ln w="38100"/>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D42F29AC-BD0D-A817-1070-AAD96E036B76}"/>
              </a:ext>
            </a:extLst>
          </p:cNvPr>
          <p:cNvSpPr txBox="1"/>
          <p:nvPr/>
        </p:nvSpPr>
        <p:spPr>
          <a:xfrm>
            <a:off x="3609255" y="1974703"/>
            <a:ext cx="938077" cy="369332"/>
          </a:xfrm>
          <a:prstGeom prst="rect">
            <a:avLst/>
          </a:prstGeom>
          <a:noFill/>
        </p:spPr>
        <p:txBody>
          <a:bodyPr wrap="none" rtlCol="0">
            <a:spAutoFit/>
          </a:bodyPr>
          <a:lstStyle/>
          <a:p>
            <a:r>
              <a:rPr lang="es-ES_tradnl" dirty="0"/>
              <a:t>Cliente</a:t>
            </a:r>
          </a:p>
        </p:txBody>
      </p:sp>
      <p:sp>
        <p:nvSpPr>
          <p:cNvPr id="26" name="TextBox 25">
            <a:extLst>
              <a:ext uri="{FF2B5EF4-FFF2-40B4-BE49-F238E27FC236}">
                <a16:creationId xmlns:a16="http://schemas.microsoft.com/office/drawing/2014/main" id="{0F4367C1-C17F-F604-1E9D-6F09CFA95631}"/>
              </a:ext>
            </a:extLst>
          </p:cNvPr>
          <p:cNvSpPr txBox="1"/>
          <p:nvPr/>
        </p:nvSpPr>
        <p:spPr>
          <a:xfrm>
            <a:off x="3582396" y="5743932"/>
            <a:ext cx="506870" cy="369332"/>
          </a:xfrm>
          <a:prstGeom prst="rect">
            <a:avLst/>
          </a:prstGeom>
          <a:noFill/>
        </p:spPr>
        <p:txBody>
          <a:bodyPr wrap="none" rtlCol="0">
            <a:spAutoFit/>
          </a:bodyPr>
          <a:lstStyle/>
          <a:p>
            <a:r>
              <a:rPr lang="es-ES_tradnl" dirty="0"/>
              <a:t>DB</a:t>
            </a:r>
          </a:p>
        </p:txBody>
      </p:sp>
      <p:sp>
        <p:nvSpPr>
          <p:cNvPr id="27" name="TextBox 26">
            <a:extLst>
              <a:ext uri="{FF2B5EF4-FFF2-40B4-BE49-F238E27FC236}">
                <a16:creationId xmlns:a16="http://schemas.microsoft.com/office/drawing/2014/main" id="{9BB56C28-6B79-1A54-2010-77E1C857F702}"/>
              </a:ext>
            </a:extLst>
          </p:cNvPr>
          <p:cNvSpPr txBox="1"/>
          <p:nvPr/>
        </p:nvSpPr>
        <p:spPr>
          <a:xfrm>
            <a:off x="290455" y="2716352"/>
            <a:ext cx="1519684" cy="338554"/>
          </a:xfrm>
          <a:prstGeom prst="rect">
            <a:avLst/>
          </a:prstGeom>
          <a:noFill/>
        </p:spPr>
        <p:txBody>
          <a:bodyPr wrap="square" rtlCol="0">
            <a:spAutoFit/>
          </a:bodyPr>
          <a:lstStyle/>
          <a:p>
            <a:pPr algn="r"/>
            <a:r>
              <a:rPr lang="es-ES_tradnl" sz="1600" dirty="0"/>
              <a:t>Componentes</a:t>
            </a:r>
            <a:endParaRPr lang="es-ES_tradnl" dirty="0"/>
          </a:p>
        </p:txBody>
      </p:sp>
      <p:cxnSp>
        <p:nvCxnSpPr>
          <p:cNvPr id="29" name="Straight Arrow Connector 28">
            <a:extLst>
              <a:ext uri="{FF2B5EF4-FFF2-40B4-BE49-F238E27FC236}">
                <a16:creationId xmlns:a16="http://schemas.microsoft.com/office/drawing/2014/main" id="{347A39EF-7FDA-B541-4A23-2699F3BF75A9}"/>
              </a:ext>
            </a:extLst>
          </p:cNvPr>
          <p:cNvCxnSpPr>
            <a:cxnSpLocks/>
          </p:cNvCxnSpPr>
          <p:nvPr/>
        </p:nvCxnSpPr>
        <p:spPr>
          <a:xfrm>
            <a:off x="1726163" y="3054906"/>
            <a:ext cx="830425" cy="276123"/>
          </a:xfrm>
          <a:prstGeom prst="straightConnector1">
            <a:avLst/>
          </a:prstGeom>
          <a:ln w="28575">
            <a:tailEnd type="triangle"/>
          </a:ln>
        </p:spPr>
        <p:style>
          <a:lnRef idx="1">
            <a:schemeClr val="accent4"/>
          </a:lnRef>
          <a:fillRef idx="0">
            <a:schemeClr val="accent4"/>
          </a:fillRef>
          <a:effectRef idx="0">
            <a:schemeClr val="accent4"/>
          </a:effectRef>
          <a:fontRef idx="minor">
            <a:schemeClr val="tx1"/>
          </a:fontRef>
        </p:style>
      </p:cxnSp>
      <p:pic>
        <p:nvPicPr>
          <p:cNvPr id="32" name="Graphic 31" descr="Office worker female with solid fill">
            <a:extLst>
              <a:ext uri="{FF2B5EF4-FFF2-40B4-BE49-F238E27FC236}">
                <a16:creationId xmlns:a16="http://schemas.microsoft.com/office/drawing/2014/main" id="{8A21E184-B4B3-0CC5-DFD6-9610D837FFD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397048" y="1694074"/>
            <a:ext cx="914400" cy="914400"/>
          </a:xfrm>
          <a:prstGeom prst="rect">
            <a:avLst/>
          </a:prstGeom>
        </p:spPr>
      </p:pic>
      <p:sp>
        <p:nvSpPr>
          <p:cNvPr id="33" name="TextBox 32">
            <a:extLst>
              <a:ext uri="{FF2B5EF4-FFF2-40B4-BE49-F238E27FC236}">
                <a16:creationId xmlns:a16="http://schemas.microsoft.com/office/drawing/2014/main" id="{652B790E-E10F-8CD1-AC45-7ADBCBF6A218}"/>
              </a:ext>
            </a:extLst>
          </p:cNvPr>
          <p:cNvSpPr txBox="1"/>
          <p:nvPr/>
        </p:nvSpPr>
        <p:spPr>
          <a:xfrm>
            <a:off x="9229633" y="1963566"/>
            <a:ext cx="938077" cy="369332"/>
          </a:xfrm>
          <a:prstGeom prst="rect">
            <a:avLst/>
          </a:prstGeom>
          <a:noFill/>
        </p:spPr>
        <p:txBody>
          <a:bodyPr wrap="none" rtlCol="0">
            <a:spAutoFit/>
          </a:bodyPr>
          <a:lstStyle/>
          <a:p>
            <a:r>
              <a:rPr lang="es-ES_tradnl" dirty="0"/>
              <a:t>Cliente</a:t>
            </a:r>
          </a:p>
        </p:txBody>
      </p:sp>
      <p:sp>
        <p:nvSpPr>
          <p:cNvPr id="34" name="Rounded Rectangle 33">
            <a:extLst>
              <a:ext uri="{FF2B5EF4-FFF2-40B4-BE49-F238E27FC236}">
                <a16:creationId xmlns:a16="http://schemas.microsoft.com/office/drawing/2014/main" id="{1A3E2121-A7DC-0222-0DE1-3D4DB6DF0999}"/>
              </a:ext>
            </a:extLst>
          </p:cNvPr>
          <p:cNvSpPr/>
          <p:nvPr/>
        </p:nvSpPr>
        <p:spPr>
          <a:xfrm>
            <a:off x="6534625" y="2916456"/>
            <a:ext cx="4646337" cy="70382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API</a:t>
            </a:r>
          </a:p>
        </p:txBody>
      </p:sp>
      <p:cxnSp>
        <p:nvCxnSpPr>
          <p:cNvPr id="35" name="Straight Connector 34">
            <a:extLst>
              <a:ext uri="{FF2B5EF4-FFF2-40B4-BE49-F238E27FC236}">
                <a16:creationId xmlns:a16="http://schemas.microsoft.com/office/drawing/2014/main" id="{01D3EA52-0121-39DD-5DC8-930E8F14EEEE}"/>
              </a:ext>
            </a:extLst>
          </p:cNvPr>
          <p:cNvCxnSpPr>
            <a:cxnSpLocks/>
          </p:cNvCxnSpPr>
          <p:nvPr/>
        </p:nvCxnSpPr>
        <p:spPr>
          <a:xfrm>
            <a:off x="8854248" y="2616084"/>
            <a:ext cx="0" cy="300372"/>
          </a:xfrm>
          <a:prstGeom prst="line">
            <a:avLst/>
          </a:prstGeom>
          <a:ln w="38100"/>
        </p:spPr>
        <p:style>
          <a:lnRef idx="1">
            <a:schemeClr val="dk1"/>
          </a:lnRef>
          <a:fillRef idx="0">
            <a:schemeClr val="dk1"/>
          </a:fillRef>
          <a:effectRef idx="0">
            <a:schemeClr val="dk1"/>
          </a:effectRef>
          <a:fontRef idx="minor">
            <a:schemeClr val="tx1"/>
          </a:fontRef>
        </p:style>
      </p:cxnSp>
      <p:sp>
        <p:nvSpPr>
          <p:cNvPr id="36" name="Hexagon 35">
            <a:extLst>
              <a:ext uri="{FF2B5EF4-FFF2-40B4-BE49-F238E27FC236}">
                <a16:creationId xmlns:a16="http://schemas.microsoft.com/office/drawing/2014/main" id="{B9182E2B-5490-B696-9504-47FE39021597}"/>
              </a:ext>
            </a:extLst>
          </p:cNvPr>
          <p:cNvSpPr/>
          <p:nvPr/>
        </p:nvSpPr>
        <p:spPr>
          <a:xfrm>
            <a:off x="6534625" y="4080229"/>
            <a:ext cx="750770" cy="641926"/>
          </a:xfrm>
          <a:prstGeom prst="hexagon">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37" name="Hexagon 36">
            <a:extLst>
              <a:ext uri="{FF2B5EF4-FFF2-40B4-BE49-F238E27FC236}">
                <a16:creationId xmlns:a16="http://schemas.microsoft.com/office/drawing/2014/main" id="{74C095A0-C260-4C43-FDA3-911897E45AD3}"/>
              </a:ext>
            </a:extLst>
          </p:cNvPr>
          <p:cNvSpPr/>
          <p:nvPr/>
        </p:nvSpPr>
        <p:spPr>
          <a:xfrm>
            <a:off x="7506744" y="4080229"/>
            <a:ext cx="750770" cy="641926"/>
          </a:xfrm>
          <a:prstGeom prst="hexagon">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38" name="Hexagon 37">
            <a:extLst>
              <a:ext uri="{FF2B5EF4-FFF2-40B4-BE49-F238E27FC236}">
                <a16:creationId xmlns:a16="http://schemas.microsoft.com/office/drawing/2014/main" id="{EC7231CD-8C0E-4FC6-070C-A528B8BD7344}"/>
              </a:ext>
            </a:extLst>
          </p:cNvPr>
          <p:cNvSpPr/>
          <p:nvPr/>
        </p:nvSpPr>
        <p:spPr>
          <a:xfrm>
            <a:off x="8478863" y="4080229"/>
            <a:ext cx="750770" cy="641926"/>
          </a:xfrm>
          <a:prstGeom prst="hexagon">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39" name="Hexagon 38">
            <a:extLst>
              <a:ext uri="{FF2B5EF4-FFF2-40B4-BE49-F238E27FC236}">
                <a16:creationId xmlns:a16="http://schemas.microsoft.com/office/drawing/2014/main" id="{C319A4D4-C6B4-264F-560B-C67E7F2D09D2}"/>
              </a:ext>
            </a:extLst>
          </p:cNvPr>
          <p:cNvSpPr/>
          <p:nvPr/>
        </p:nvSpPr>
        <p:spPr>
          <a:xfrm>
            <a:off x="9458074" y="4055517"/>
            <a:ext cx="750770" cy="641926"/>
          </a:xfrm>
          <a:prstGeom prst="hexagon">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40" name="Hexagon 39">
            <a:extLst>
              <a:ext uri="{FF2B5EF4-FFF2-40B4-BE49-F238E27FC236}">
                <a16:creationId xmlns:a16="http://schemas.microsoft.com/office/drawing/2014/main" id="{224D83AF-0F32-5FEE-10A0-C25185A219EE}"/>
              </a:ext>
            </a:extLst>
          </p:cNvPr>
          <p:cNvSpPr/>
          <p:nvPr/>
        </p:nvSpPr>
        <p:spPr>
          <a:xfrm>
            <a:off x="10430193" y="4055517"/>
            <a:ext cx="750770" cy="641926"/>
          </a:xfrm>
          <a:prstGeom prst="hexagon">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41" name="TextBox 40">
            <a:extLst>
              <a:ext uri="{FF2B5EF4-FFF2-40B4-BE49-F238E27FC236}">
                <a16:creationId xmlns:a16="http://schemas.microsoft.com/office/drawing/2014/main" id="{8D90444C-8A0F-8BF2-1DDE-EC6951FB7F4C}"/>
              </a:ext>
            </a:extLst>
          </p:cNvPr>
          <p:cNvSpPr txBox="1"/>
          <p:nvPr/>
        </p:nvSpPr>
        <p:spPr>
          <a:xfrm>
            <a:off x="4875265" y="4196533"/>
            <a:ext cx="1687321" cy="369332"/>
          </a:xfrm>
          <a:prstGeom prst="rect">
            <a:avLst/>
          </a:prstGeom>
          <a:noFill/>
        </p:spPr>
        <p:txBody>
          <a:bodyPr wrap="none" rtlCol="0">
            <a:spAutoFit/>
          </a:bodyPr>
          <a:lstStyle/>
          <a:p>
            <a:r>
              <a:rPr lang="es-ES_tradnl" dirty="0"/>
              <a:t>Microservicios</a:t>
            </a:r>
          </a:p>
        </p:txBody>
      </p:sp>
      <p:cxnSp>
        <p:nvCxnSpPr>
          <p:cNvPr id="42" name="Straight Connector 41">
            <a:extLst>
              <a:ext uri="{FF2B5EF4-FFF2-40B4-BE49-F238E27FC236}">
                <a16:creationId xmlns:a16="http://schemas.microsoft.com/office/drawing/2014/main" id="{315B2F39-0614-BADF-AD20-5837D231194F}"/>
              </a:ext>
            </a:extLst>
          </p:cNvPr>
          <p:cNvCxnSpPr>
            <a:cxnSpLocks/>
          </p:cNvCxnSpPr>
          <p:nvPr/>
        </p:nvCxnSpPr>
        <p:spPr>
          <a:xfrm>
            <a:off x="8854248" y="3620278"/>
            <a:ext cx="0" cy="459951"/>
          </a:xfrm>
          <a:prstGeom prst="line">
            <a:avLst/>
          </a:prstGeom>
          <a:ln w="38100"/>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08CC433B-1C36-3A67-572F-A6676B883708}"/>
              </a:ext>
            </a:extLst>
          </p:cNvPr>
          <p:cNvCxnSpPr>
            <a:cxnSpLocks/>
            <a:stCxn id="34" idx="2"/>
            <a:endCxn id="39" idx="4"/>
          </p:cNvCxnSpPr>
          <p:nvPr/>
        </p:nvCxnSpPr>
        <p:spPr>
          <a:xfrm>
            <a:off x="8857794" y="3620278"/>
            <a:ext cx="760762" cy="435239"/>
          </a:xfrm>
          <a:prstGeom prst="line">
            <a:avLst/>
          </a:prstGeom>
          <a:ln w="38100"/>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C361F4FE-57E0-7008-F5E4-71D1569F0CF3}"/>
              </a:ext>
            </a:extLst>
          </p:cNvPr>
          <p:cNvCxnSpPr>
            <a:cxnSpLocks/>
            <a:stCxn id="34" idx="2"/>
            <a:endCxn id="40" idx="4"/>
          </p:cNvCxnSpPr>
          <p:nvPr/>
        </p:nvCxnSpPr>
        <p:spPr>
          <a:xfrm>
            <a:off x="8857794" y="3620278"/>
            <a:ext cx="1732881" cy="435239"/>
          </a:xfrm>
          <a:prstGeom prst="line">
            <a:avLst/>
          </a:prstGeom>
          <a:ln w="38100"/>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F2836B72-BA8E-7552-A707-791D8CF3235A}"/>
              </a:ext>
            </a:extLst>
          </p:cNvPr>
          <p:cNvCxnSpPr>
            <a:cxnSpLocks/>
            <a:stCxn id="34" idx="2"/>
            <a:endCxn id="36" idx="5"/>
          </p:cNvCxnSpPr>
          <p:nvPr/>
        </p:nvCxnSpPr>
        <p:spPr>
          <a:xfrm flipH="1">
            <a:off x="7124914" y="3620278"/>
            <a:ext cx="1732880" cy="459951"/>
          </a:xfrm>
          <a:prstGeom prst="line">
            <a:avLst/>
          </a:prstGeom>
          <a:ln w="38100"/>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44B515CA-6E58-93E4-9A33-7B7B718C2BF1}"/>
              </a:ext>
            </a:extLst>
          </p:cNvPr>
          <p:cNvCxnSpPr>
            <a:cxnSpLocks/>
            <a:stCxn id="34" idx="2"/>
            <a:endCxn id="37" idx="5"/>
          </p:cNvCxnSpPr>
          <p:nvPr/>
        </p:nvCxnSpPr>
        <p:spPr>
          <a:xfrm flipH="1">
            <a:off x="8097033" y="3620278"/>
            <a:ext cx="760761" cy="459951"/>
          </a:xfrm>
          <a:prstGeom prst="line">
            <a:avLst/>
          </a:prstGeom>
          <a:ln w="38100"/>
        </p:spPr>
        <p:style>
          <a:lnRef idx="1">
            <a:schemeClr val="dk1"/>
          </a:lnRef>
          <a:fillRef idx="0">
            <a:schemeClr val="dk1"/>
          </a:fillRef>
          <a:effectRef idx="0">
            <a:schemeClr val="dk1"/>
          </a:effectRef>
          <a:fontRef idx="minor">
            <a:schemeClr val="tx1"/>
          </a:fontRef>
        </p:style>
      </p:cxnSp>
      <p:pic>
        <p:nvPicPr>
          <p:cNvPr id="57" name="Graphic 56" descr="Database with solid fill">
            <a:extLst>
              <a:ext uri="{FF2B5EF4-FFF2-40B4-BE49-F238E27FC236}">
                <a16:creationId xmlns:a16="http://schemas.microsoft.com/office/drawing/2014/main" id="{05404A12-83F7-9D03-B9A9-5507ED3DD8D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452810" y="5182106"/>
            <a:ext cx="914400" cy="914400"/>
          </a:xfrm>
          <a:prstGeom prst="rect">
            <a:avLst/>
          </a:prstGeom>
        </p:spPr>
      </p:pic>
      <p:pic>
        <p:nvPicPr>
          <p:cNvPr id="58" name="Graphic 57" descr="Database with solid fill">
            <a:extLst>
              <a:ext uri="{FF2B5EF4-FFF2-40B4-BE49-F238E27FC236}">
                <a16:creationId xmlns:a16="http://schemas.microsoft.com/office/drawing/2014/main" id="{50E1028C-8C58-244E-1706-C16F0468CEA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51913" y="5173621"/>
            <a:ext cx="914400" cy="914400"/>
          </a:xfrm>
          <a:prstGeom prst="rect">
            <a:avLst/>
          </a:prstGeom>
        </p:spPr>
      </p:pic>
      <p:pic>
        <p:nvPicPr>
          <p:cNvPr id="59" name="Graphic 58" descr="Database with solid fill">
            <a:extLst>
              <a:ext uri="{FF2B5EF4-FFF2-40B4-BE49-F238E27FC236}">
                <a16:creationId xmlns:a16="http://schemas.microsoft.com/office/drawing/2014/main" id="{5A2596D0-48D8-16C6-9029-17204DA74B6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376874" y="5167395"/>
            <a:ext cx="914400" cy="914400"/>
          </a:xfrm>
          <a:prstGeom prst="rect">
            <a:avLst/>
          </a:prstGeom>
        </p:spPr>
      </p:pic>
      <p:pic>
        <p:nvPicPr>
          <p:cNvPr id="60" name="Graphic 59" descr="Database with solid fill">
            <a:extLst>
              <a:ext uri="{FF2B5EF4-FFF2-40B4-BE49-F238E27FC236}">
                <a16:creationId xmlns:a16="http://schemas.microsoft.com/office/drawing/2014/main" id="{24DD72A4-EC66-4641-FE45-A4533614CA2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365416" y="5138776"/>
            <a:ext cx="914400" cy="914400"/>
          </a:xfrm>
          <a:prstGeom prst="rect">
            <a:avLst/>
          </a:prstGeom>
        </p:spPr>
      </p:pic>
      <p:pic>
        <p:nvPicPr>
          <p:cNvPr id="61" name="Graphic 60" descr="Database with solid fill">
            <a:extLst>
              <a:ext uri="{FF2B5EF4-FFF2-40B4-BE49-F238E27FC236}">
                <a16:creationId xmlns:a16="http://schemas.microsoft.com/office/drawing/2014/main" id="{5210EB24-A403-5167-6992-FDAB254043E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353958" y="5132682"/>
            <a:ext cx="914400" cy="914400"/>
          </a:xfrm>
          <a:prstGeom prst="rect">
            <a:avLst/>
          </a:prstGeom>
        </p:spPr>
      </p:pic>
      <p:cxnSp>
        <p:nvCxnSpPr>
          <p:cNvPr id="62" name="Straight Connector 61">
            <a:extLst>
              <a:ext uri="{FF2B5EF4-FFF2-40B4-BE49-F238E27FC236}">
                <a16:creationId xmlns:a16="http://schemas.microsoft.com/office/drawing/2014/main" id="{3113C5B0-64D6-AC7D-E48F-758DDB0C2F70}"/>
              </a:ext>
            </a:extLst>
          </p:cNvPr>
          <p:cNvCxnSpPr>
            <a:cxnSpLocks/>
            <a:endCxn id="57" idx="0"/>
          </p:cNvCxnSpPr>
          <p:nvPr/>
        </p:nvCxnSpPr>
        <p:spPr>
          <a:xfrm>
            <a:off x="6910010" y="4732156"/>
            <a:ext cx="0" cy="449950"/>
          </a:xfrm>
          <a:prstGeom prst="line">
            <a:avLst/>
          </a:prstGeom>
          <a:ln w="38100"/>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908510BF-3037-4C3A-3307-D4C2340D2B8B}"/>
              </a:ext>
            </a:extLst>
          </p:cNvPr>
          <p:cNvCxnSpPr>
            <a:cxnSpLocks/>
          </p:cNvCxnSpPr>
          <p:nvPr/>
        </p:nvCxnSpPr>
        <p:spPr>
          <a:xfrm>
            <a:off x="7890596" y="4728048"/>
            <a:ext cx="0" cy="449950"/>
          </a:xfrm>
          <a:prstGeom prst="line">
            <a:avLst/>
          </a:prstGeom>
          <a:ln w="38100"/>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F5CA9605-2098-A34A-6814-F534AA74EE3A}"/>
              </a:ext>
            </a:extLst>
          </p:cNvPr>
          <p:cNvCxnSpPr>
            <a:cxnSpLocks/>
          </p:cNvCxnSpPr>
          <p:nvPr/>
        </p:nvCxnSpPr>
        <p:spPr>
          <a:xfrm>
            <a:off x="8854248" y="4732156"/>
            <a:ext cx="0" cy="449950"/>
          </a:xfrm>
          <a:prstGeom prst="line">
            <a:avLst/>
          </a:prstGeom>
          <a:ln w="38100"/>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71CEF3B2-02DD-F5AC-74CD-3E727E9B9486}"/>
              </a:ext>
            </a:extLst>
          </p:cNvPr>
          <p:cNvCxnSpPr>
            <a:cxnSpLocks/>
          </p:cNvCxnSpPr>
          <p:nvPr/>
        </p:nvCxnSpPr>
        <p:spPr>
          <a:xfrm>
            <a:off x="9827742" y="4707274"/>
            <a:ext cx="0" cy="449950"/>
          </a:xfrm>
          <a:prstGeom prst="line">
            <a:avLst/>
          </a:prstGeom>
          <a:ln w="38100"/>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DAAF05AE-CC81-E2F3-67CB-74E3B102DC76}"/>
              </a:ext>
            </a:extLst>
          </p:cNvPr>
          <p:cNvCxnSpPr>
            <a:cxnSpLocks/>
          </p:cNvCxnSpPr>
          <p:nvPr/>
        </p:nvCxnSpPr>
        <p:spPr>
          <a:xfrm>
            <a:off x="10805578" y="4693672"/>
            <a:ext cx="0" cy="449950"/>
          </a:xfrm>
          <a:prstGeom prst="line">
            <a:avLst/>
          </a:prstGeom>
          <a:ln w="38100"/>
        </p:spPr>
        <p:style>
          <a:lnRef idx="1">
            <a:schemeClr val="dk1"/>
          </a:lnRef>
          <a:fillRef idx="0">
            <a:schemeClr val="dk1"/>
          </a:fillRef>
          <a:effectRef idx="0">
            <a:schemeClr val="dk1"/>
          </a:effectRef>
          <a:fontRef idx="minor">
            <a:schemeClr val="tx1"/>
          </a:fontRef>
        </p:style>
      </p:cxnSp>
      <p:sp>
        <p:nvSpPr>
          <p:cNvPr id="69" name="TextBox 68">
            <a:extLst>
              <a:ext uri="{FF2B5EF4-FFF2-40B4-BE49-F238E27FC236}">
                <a16:creationId xmlns:a16="http://schemas.microsoft.com/office/drawing/2014/main" id="{86E17DCE-59C9-A594-C719-D90B72FAC370}"/>
              </a:ext>
            </a:extLst>
          </p:cNvPr>
          <p:cNvSpPr txBox="1"/>
          <p:nvPr/>
        </p:nvSpPr>
        <p:spPr>
          <a:xfrm>
            <a:off x="8580639" y="6105045"/>
            <a:ext cx="506870" cy="369332"/>
          </a:xfrm>
          <a:prstGeom prst="rect">
            <a:avLst/>
          </a:prstGeom>
          <a:noFill/>
        </p:spPr>
        <p:txBody>
          <a:bodyPr wrap="none" rtlCol="0">
            <a:spAutoFit/>
          </a:bodyPr>
          <a:lstStyle/>
          <a:p>
            <a:r>
              <a:rPr lang="es-ES_tradnl" dirty="0"/>
              <a:t>DB</a:t>
            </a:r>
          </a:p>
        </p:txBody>
      </p:sp>
      <p:sp>
        <p:nvSpPr>
          <p:cNvPr id="3" name="Footer Placeholder 4">
            <a:extLst>
              <a:ext uri="{FF2B5EF4-FFF2-40B4-BE49-F238E27FC236}">
                <a16:creationId xmlns:a16="http://schemas.microsoft.com/office/drawing/2014/main" id="{33B218E6-E57D-982E-1D8F-2B05C4794781}"/>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4029814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0413956-D7CC-B16F-43A9-83D4F28557F1}"/>
              </a:ext>
            </a:extLst>
          </p:cNvPr>
          <p:cNvSpPr>
            <a:spLocks noGrp="1"/>
          </p:cNvSpPr>
          <p:nvPr>
            <p:ph idx="1"/>
          </p:nvPr>
        </p:nvSpPr>
        <p:spPr>
          <a:xfrm>
            <a:off x="458694" y="1600200"/>
            <a:ext cx="11274611" cy="4545014"/>
          </a:xfrm>
        </p:spPr>
        <p:txBody>
          <a:bodyPr>
            <a:normAutofit/>
          </a:bodyPr>
          <a:lstStyle/>
          <a:p>
            <a:pPr marL="0" indent="0">
              <a:buNone/>
            </a:pPr>
            <a:r>
              <a:rPr lang="es-ES_tradnl" sz="2000" dirty="0"/>
              <a:t>El modelo es un clasificador para identificar si dos visitas es de un mismo usuario</a:t>
            </a:r>
          </a:p>
          <a:p>
            <a:pPr marL="0" indent="0">
              <a:buNone/>
            </a:pPr>
            <a:endParaRPr lang="es-ES_tradnl" sz="2000" dirty="0"/>
          </a:p>
        </p:txBody>
      </p:sp>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60</a:t>
            </a:fld>
            <a:endParaRPr lang="en-US" dirty="0"/>
          </a:p>
        </p:txBody>
      </p:sp>
      <p:graphicFrame>
        <p:nvGraphicFramePr>
          <p:cNvPr id="4" name="Table 3">
            <a:extLst>
              <a:ext uri="{FF2B5EF4-FFF2-40B4-BE49-F238E27FC236}">
                <a16:creationId xmlns:a16="http://schemas.microsoft.com/office/drawing/2014/main" id="{DB82903B-C5A1-9FE2-9B33-AC18BDE0137B}"/>
              </a:ext>
            </a:extLst>
          </p:cNvPr>
          <p:cNvGraphicFramePr>
            <a:graphicFrameLocks noGrp="1"/>
          </p:cNvGraphicFramePr>
          <p:nvPr>
            <p:extLst>
              <p:ext uri="{D42A27DB-BD31-4B8C-83A1-F6EECF244321}">
                <p14:modId xmlns:p14="http://schemas.microsoft.com/office/powerpoint/2010/main" val="2926500934"/>
              </p:ext>
            </p:extLst>
          </p:nvPr>
        </p:nvGraphicFramePr>
        <p:xfrm>
          <a:off x="557211" y="2069624"/>
          <a:ext cx="11077575" cy="3662680"/>
        </p:xfrm>
        <a:graphic>
          <a:graphicData uri="http://schemas.openxmlformats.org/drawingml/2006/table">
            <a:tbl>
              <a:tblPr firstRow="1" bandRow="1">
                <a:tableStyleId>{93296810-A885-4BE3-A3E7-6D5BEEA58F35}</a:tableStyleId>
              </a:tblPr>
              <a:tblGrid>
                <a:gridCol w="2143124">
                  <a:extLst>
                    <a:ext uri="{9D8B030D-6E8A-4147-A177-3AD203B41FA5}">
                      <a16:colId xmlns:a16="http://schemas.microsoft.com/office/drawing/2014/main" val="1775612796"/>
                    </a:ext>
                  </a:extLst>
                </a:gridCol>
                <a:gridCol w="4905375">
                  <a:extLst>
                    <a:ext uri="{9D8B030D-6E8A-4147-A177-3AD203B41FA5}">
                      <a16:colId xmlns:a16="http://schemas.microsoft.com/office/drawing/2014/main" val="3430097623"/>
                    </a:ext>
                  </a:extLst>
                </a:gridCol>
                <a:gridCol w="4029076">
                  <a:extLst>
                    <a:ext uri="{9D8B030D-6E8A-4147-A177-3AD203B41FA5}">
                      <a16:colId xmlns:a16="http://schemas.microsoft.com/office/drawing/2014/main" val="589520783"/>
                    </a:ext>
                  </a:extLst>
                </a:gridCol>
              </a:tblGrid>
              <a:tr h="370840">
                <a:tc>
                  <a:txBody>
                    <a:bodyPr/>
                    <a:lstStyle/>
                    <a:p>
                      <a:r>
                        <a:rPr lang="es-ES_tradnl" dirty="0"/>
                        <a:t>Tool/</a:t>
                      </a:r>
                      <a:r>
                        <a:rPr lang="es-ES_tradnl" dirty="0" err="1"/>
                        <a:t>framework</a:t>
                      </a:r>
                      <a:endParaRPr lang="es-ES_tradnl" dirty="0"/>
                    </a:p>
                  </a:txBody>
                  <a:tcPr/>
                </a:tc>
                <a:tc>
                  <a:txBody>
                    <a:bodyPr/>
                    <a:lstStyle/>
                    <a:p>
                      <a:r>
                        <a:rPr lang="es-ES_tradnl" dirty="0"/>
                        <a:t>Pros</a:t>
                      </a:r>
                    </a:p>
                  </a:txBody>
                  <a:tcPr/>
                </a:tc>
                <a:tc>
                  <a:txBody>
                    <a:bodyPr/>
                    <a:lstStyle/>
                    <a:p>
                      <a:r>
                        <a:rPr lang="es-ES_tradnl" dirty="0" err="1"/>
                        <a:t>Cons</a:t>
                      </a:r>
                      <a:endParaRPr lang="es-ES_tradnl" dirty="0"/>
                    </a:p>
                  </a:txBody>
                  <a:tcPr/>
                </a:tc>
                <a:extLst>
                  <a:ext uri="{0D108BD9-81ED-4DB2-BD59-A6C34878D82A}">
                    <a16:rowId xmlns:a16="http://schemas.microsoft.com/office/drawing/2014/main" val="368845052"/>
                  </a:ext>
                </a:extLst>
              </a:tr>
              <a:tr h="370840">
                <a:tc>
                  <a:txBody>
                    <a:bodyPr/>
                    <a:lstStyle/>
                    <a:p>
                      <a:r>
                        <a:rPr lang="es-ES_tradnl" b="1" dirty="0" err="1"/>
                        <a:t>Spark</a:t>
                      </a:r>
                      <a:r>
                        <a:rPr lang="es-ES_tradnl" b="1" dirty="0"/>
                        <a:t> </a:t>
                      </a:r>
                      <a:r>
                        <a:rPr lang="es-ES_tradnl" b="1" dirty="0" err="1"/>
                        <a:t>MLlib</a:t>
                      </a:r>
                      <a:endParaRPr lang="es-ES_tradnl" b="1" dirty="0"/>
                    </a:p>
                  </a:txBody>
                  <a:tcPr/>
                </a:tc>
                <a:tc>
                  <a:txBody>
                    <a:bodyPr/>
                    <a:lstStyle/>
                    <a:p>
                      <a:r>
                        <a:rPr lang="es-ES_tradnl" dirty="0"/>
                        <a:t>Escala nativamente en grandes </a:t>
                      </a:r>
                      <a:r>
                        <a:rPr lang="es-ES_tradnl" dirty="0" err="1"/>
                        <a:t>volumenes</a:t>
                      </a:r>
                      <a:endParaRPr lang="es-ES_tradnl" dirty="0"/>
                    </a:p>
                    <a:p>
                      <a:r>
                        <a:rPr lang="es-ES_tradnl" dirty="0"/>
                        <a:t>Buen soporte de pipeline y </a:t>
                      </a:r>
                      <a:r>
                        <a:rPr lang="es-ES_tradnl" dirty="0" err="1"/>
                        <a:t>feature</a:t>
                      </a:r>
                      <a:r>
                        <a:rPr lang="es-ES_tradnl" dirty="0"/>
                        <a:t> </a:t>
                      </a:r>
                      <a:r>
                        <a:rPr lang="es-ES_tradnl" dirty="0" err="1"/>
                        <a:t>engineering</a:t>
                      </a:r>
                      <a:endParaRPr lang="es-ES_tradnl" dirty="0"/>
                    </a:p>
                  </a:txBody>
                  <a:tcPr/>
                </a:tc>
                <a:tc>
                  <a:txBody>
                    <a:bodyPr/>
                    <a:lstStyle/>
                    <a:p>
                      <a:r>
                        <a:rPr lang="es-ES_tradnl" dirty="0"/>
                        <a:t>No tiene soporte nativo a series de tiempo</a:t>
                      </a:r>
                    </a:p>
                    <a:p>
                      <a:r>
                        <a:rPr lang="es-ES_tradnl" dirty="0"/>
                        <a:t>Pocos algoritmos implementados</a:t>
                      </a:r>
                    </a:p>
                  </a:txBody>
                  <a:tcPr/>
                </a:tc>
                <a:extLst>
                  <a:ext uri="{0D108BD9-81ED-4DB2-BD59-A6C34878D82A}">
                    <a16:rowId xmlns:a16="http://schemas.microsoft.com/office/drawing/2014/main" val="1922058354"/>
                  </a:ext>
                </a:extLst>
              </a:tr>
              <a:tr h="370840">
                <a:tc>
                  <a:txBody>
                    <a:bodyPr/>
                    <a:lstStyle/>
                    <a:p>
                      <a:r>
                        <a:rPr lang="es-ES_tradnl" b="1" dirty="0" err="1"/>
                        <a:t>XGBoost</a:t>
                      </a:r>
                      <a:endParaRPr lang="es-ES_tradnl" b="1" dirty="0"/>
                    </a:p>
                  </a:txBody>
                  <a:tcPr/>
                </a:tc>
                <a:tc>
                  <a:txBody>
                    <a:bodyPr/>
                    <a:lstStyle/>
                    <a:p>
                      <a:r>
                        <a:rPr lang="es-ES_tradnl" dirty="0"/>
                        <a:t>Muy conocida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Sintaxis sencilla</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Provee</a:t>
                      </a:r>
                      <a:r>
                        <a:rPr lang="es-ES_tradnl" baseline="0" dirty="0"/>
                        <a:t> herramientas para entrenamiento distribuido y desbalanceado.</a:t>
                      </a:r>
                      <a:endParaRPr lang="es-ES_tradnl" dirty="0"/>
                    </a:p>
                  </a:txBody>
                  <a:tcPr/>
                </a:tc>
                <a:tc>
                  <a:txBody>
                    <a:bodyPr/>
                    <a:lstStyle/>
                    <a:p>
                      <a:r>
                        <a:rPr lang="es-ES_tradnl" dirty="0"/>
                        <a:t>En grandes volúmenes, su capacidad predictiva es menos potente que modelos más avanzados.</a:t>
                      </a:r>
                    </a:p>
                  </a:txBody>
                  <a:tcPr/>
                </a:tc>
                <a:extLst>
                  <a:ext uri="{0D108BD9-81ED-4DB2-BD59-A6C34878D82A}">
                    <a16:rowId xmlns:a16="http://schemas.microsoft.com/office/drawing/2014/main" val="3646144167"/>
                  </a:ext>
                </a:extLst>
              </a:tr>
              <a:tr h="370840">
                <a:tc>
                  <a:txBody>
                    <a:bodyPr/>
                    <a:lstStyle/>
                    <a:p>
                      <a:r>
                        <a:rPr lang="es-ES_tradnl" b="1" dirty="0" err="1"/>
                        <a:t>Tensorflow</a:t>
                      </a:r>
                      <a:endParaRPr lang="es-ES_tradnl" b="1" dirty="0"/>
                    </a:p>
                  </a:txBody>
                  <a:tcPr/>
                </a:tc>
                <a:tc>
                  <a:txBody>
                    <a:bodyPr/>
                    <a:lstStyle/>
                    <a:p>
                      <a:r>
                        <a:rPr lang="es-ES_tradnl" dirty="0"/>
                        <a:t>Buena capacidad de obtener buenas predicciones en grandes volúmenes.</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Provee</a:t>
                      </a:r>
                      <a:r>
                        <a:rPr lang="es-ES_tradnl" baseline="0" dirty="0"/>
                        <a:t> herramientas para entrenamiento distribuido y desbalanceado.</a:t>
                      </a:r>
                      <a:endParaRPr lang="es-ES_tradnl" dirty="0"/>
                    </a:p>
                  </a:txBody>
                  <a:tcPr/>
                </a:tc>
                <a:tc>
                  <a:txBody>
                    <a:bodyPr/>
                    <a:lstStyle/>
                    <a:p>
                      <a:r>
                        <a:rPr lang="es-ES_tradnl" dirty="0"/>
                        <a:t>Mucho tiempo de desarrollo </a:t>
                      </a:r>
                    </a:p>
                  </a:txBody>
                  <a:tcPr/>
                </a:tc>
                <a:extLst>
                  <a:ext uri="{0D108BD9-81ED-4DB2-BD59-A6C34878D82A}">
                    <a16:rowId xmlns:a16="http://schemas.microsoft.com/office/drawing/2014/main" val="1597041420"/>
                  </a:ext>
                </a:extLst>
              </a:tr>
            </a:tbl>
          </a:graphicData>
        </a:graphic>
      </p:graphicFrame>
      <p:sp>
        <p:nvSpPr>
          <p:cNvPr id="7" name="Rectangle 6">
            <a:extLst>
              <a:ext uri="{FF2B5EF4-FFF2-40B4-BE49-F238E27FC236}">
                <a16:creationId xmlns:a16="http://schemas.microsoft.com/office/drawing/2014/main" id="{0CC0E378-E01A-0973-DB3E-54D299738DF2}"/>
              </a:ext>
            </a:extLst>
          </p:cNvPr>
          <p:cNvSpPr/>
          <p:nvPr/>
        </p:nvSpPr>
        <p:spPr>
          <a:xfrm>
            <a:off x="479238" y="3255486"/>
            <a:ext cx="11274611" cy="1325564"/>
          </a:xfrm>
          <a:prstGeom prst="rect">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Footer Placeholder 4">
            <a:extLst>
              <a:ext uri="{FF2B5EF4-FFF2-40B4-BE49-F238E27FC236}">
                <a16:creationId xmlns:a16="http://schemas.microsoft.com/office/drawing/2014/main" id="{EA1F7AF4-1E20-9D44-0A38-0061532976E0}"/>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04975836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0413956-D7CC-B16F-43A9-83D4F28557F1}"/>
              </a:ext>
            </a:extLst>
          </p:cNvPr>
          <p:cNvSpPr>
            <a:spLocks noGrp="1"/>
          </p:cNvSpPr>
          <p:nvPr>
            <p:ph idx="1"/>
          </p:nvPr>
        </p:nvSpPr>
        <p:spPr>
          <a:xfrm>
            <a:off x="458694" y="1600200"/>
            <a:ext cx="11274611" cy="4545014"/>
          </a:xfrm>
        </p:spPr>
        <p:txBody>
          <a:bodyPr>
            <a:normAutofit/>
          </a:bodyPr>
          <a:lstStyle/>
          <a:p>
            <a:pPr marL="0" indent="0">
              <a:buNone/>
            </a:pPr>
            <a:r>
              <a:rPr lang="es-ES_tradnl" sz="2000" dirty="0"/>
              <a:t>El modelo es un clasificador para identificar si dos visitas es de un mismo usuario</a:t>
            </a:r>
          </a:p>
          <a:p>
            <a:pPr marL="0" indent="0">
              <a:buNone/>
            </a:pPr>
            <a:endParaRPr lang="es-ES_tradnl" sz="2000" dirty="0"/>
          </a:p>
        </p:txBody>
      </p:sp>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61</a:t>
            </a:fld>
            <a:endParaRPr lang="en-US" dirty="0"/>
          </a:p>
        </p:txBody>
      </p:sp>
      <p:graphicFrame>
        <p:nvGraphicFramePr>
          <p:cNvPr id="4" name="Table 3">
            <a:extLst>
              <a:ext uri="{FF2B5EF4-FFF2-40B4-BE49-F238E27FC236}">
                <a16:creationId xmlns:a16="http://schemas.microsoft.com/office/drawing/2014/main" id="{DB82903B-C5A1-9FE2-9B33-AC18BDE0137B}"/>
              </a:ext>
            </a:extLst>
          </p:cNvPr>
          <p:cNvGraphicFramePr>
            <a:graphicFrameLocks noGrp="1"/>
          </p:cNvGraphicFramePr>
          <p:nvPr/>
        </p:nvGraphicFramePr>
        <p:xfrm>
          <a:off x="557211" y="2069624"/>
          <a:ext cx="11077575" cy="3662680"/>
        </p:xfrm>
        <a:graphic>
          <a:graphicData uri="http://schemas.openxmlformats.org/drawingml/2006/table">
            <a:tbl>
              <a:tblPr firstRow="1" bandRow="1">
                <a:tableStyleId>{93296810-A885-4BE3-A3E7-6D5BEEA58F35}</a:tableStyleId>
              </a:tblPr>
              <a:tblGrid>
                <a:gridCol w="2143124">
                  <a:extLst>
                    <a:ext uri="{9D8B030D-6E8A-4147-A177-3AD203B41FA5}">
                      <a16:colId xmlns:a16="http://schemas.microsoft.com/office/drawing/2014/main" val="1775612796"/>
                    </a:ext>
                  </a:extLst>
                </a:gridCol>
                <a:gridCol w="4905375">
                  <a:extLst>
                    <a:ext uri="{9D8B030D-6E8A-4147-A177-3AD203B41FA5}">
                      <a16:colId xmlns:a16="http://schemas.microsoft.com/office/drawing/2014/main" val="3430097623"/>
                    </a:ext>
                  </a:extLst>
                </a:gridCol>
                <a:gridCol w="4029076">
                  <a:extLst>
                    <a:ext uri="{9D8B030D-6E8A-4147-A177-3AD203B41FA5}">
                      <a16:colId xmlns:a16="http://schemas.microsoft.com/office/drawing/2014/main" val="589520783"/>
                    </a:ext>
                  </a:extLst>
                </a:gridCol>
              </a:tblGrid>
              <a:tr h="370840">
                <a:tc>
                  <a:txBody>
                    <a:bodyPr/>
                    <a:lstStyle/>
                    <a:p>
                      <a:r>
                        <a:rPr lang="es-ES_tradnl" dirty="0"/>
                        <a:t>Tool/</a:t>
                      </a:r>
                      <a:r>
                        <a:rPr lang="es-ES_tradnl" dirty="0" err="1"/>
                        <a:t>framework</a:t>
                      </a:r>
                      <a:endParaRPr lang="es-ES_tradnl" dirty="0"/>
                    </a:p>
                  </a:txBody>
                  <a:tcPr/>
                </a:tc>
                <a:tc>
                  <a:txBody>
                    <a:bodyPr/>
                    <a:lstStyle/>
                    <a:p>
                      <a:r>
                        <a:rPr lang="es-ES_tradnl" dirty="0"/>
                        <a:t>Pros</a:t>
                      </a:r>
                    </a:p>
                  </a:txBody>
                  <a:tcPr/>
                </a:tc>
                <a:tc>
                  <a:txBody>
                    <a:bodyPr/>
                    <a:lstStyle/>
                    <a:p>
                      <a:r>
                        <a:rPr lang="es-ES_tradnl" dirty="0" err="1"/>
                        <a:t>Cons</a:t>
                      </a:r>
                      <a:endParaRPr lang="es-ES_tradnl" dirty="0"/>
                    </a:p>
                  </a:txBody>
                  <a:tcPr/>
                </a:tc>
                <a:extLst>
                  <a:ext uri="{0D108BD9-81ED-4DB2-BD59-A6C34878D82A}">
                    <a16:rowId xmlns:a16="http://schemas.microsoft.com/office/drawing/2014/main" val="368845052"/>
                  </a:ext>
                </a:extLst>
              </a:tr>
              <a:tr h="370840">
                <a:tc>
                  <a:txBody>
                    <a:bodyPr/>
                    <a:lstStyle/>
                    <a:p>
                      <a:r>
                        <a:rPr lang="es-ES_tradnl" b="1" dirty="0" err="1"/>
                        <a:t>Spark</a:t>
                      </a:r>
                      <a:r>
                        <a:rPr lang="es-ES_tradnl" b="1" dirty="0"/>
                        <a:t> </a:t>
                      </a:r>
                      <a:r>
                        <a:rPr lang="es-ES_tradnl" b="1" dirty="0" err="1"/>
                        <a:t>MLlib</a:t>
                      </a:r>
                      <a:endParaRPr lang="es-ES_tradnl" b="1" dirty="0"/>
                    </a:p>
                  </a:txBody>
                  <a:tcPr/>
                </a:tc>
                <a:tc>
                  <a:txBody>
                    <a:bodyPr/>
                    <a:lstStyle/>
                    <a:p>
                      <a:r>
                        <a:rPr lang="es-ES_tradnl" dirty="0"/>
                        <a:t>Escala nativamente en grandes </a:t>
                      </a:r>
                      <a:r>
                        <a:rPr lang="es-ES_tradnl" dirty="0" err="1"/>
                        <a:t>volumenes</a:t>
                      </a:r>
                      <a:endParaRPr lang="es-ES_tradnl" dirty="0"/>
                    </a:p>
                    <a:p>
                      <a:r>
                        <a:rPr lang="es-ES_tradnl" dirty="0"/>
                        <a:t>Buen soporte de pipeline y </a:t>
                      </a:r>
                      <a:r>
                        <a:rPr lang="es-ES_tradnl" dirty="0" err="1"/>
                        <a:t>feature</a:t>
                      </a:r>
                      <a:r>
                        <a:rPr lang="es-ES_tradnl" dirty="0"/>
                        <a:t> </a:t>
                      </a:r>
                      <a:r>
                        <a:rPr lang="es-ES_tradnl" dirty="0" err="1"/>
                        <a:t>engineering</a:t>
                      </a:r>
                      <a:endParaRPr lang="es-ES_tradnl" dirty="0"/>
                    </a:p>
                  </a:txBody>
                  <a:tcPr/>
                </a:tc>
                <a:tc>
                  <a:txBody>
                    <a:bodyPr/>
                    <a:lstStyle/>
                    <a:p>
                      <a:r>
                        <a:rPr lang="es-ES_tradnl" dirty="0"/>
                        <a:t>No tiene soporte nativo a series de tiempo</a:t>
                      </a:r>
                    </a:p>
                    <a:p>
                      <a:r>
                        <a:rPr lang="es-ES_tradnl" dirty="0"/>
                        <a:t>Pocos algoritmos implementados</a:t>
                      </a:r>
                    </a:p>
                  </a:txBody>
                  <a:tcPr/>
                </a:tc>
                <a:extLst>
                  <a:ext uri="{0D108BD9-81ED-4DB2-BD59-A6C34878D82A}">
                    <a16:rowId xmlns:a16="http://schemas.microsoft.com/office/drawing/2014/main" val="1922058354"/>
                  </a:ext>
                </a:extLst>
              </a:tr>
              <a:tr h="370840">
                <a:tc>
                  <a:txBody>
                    <a:bodyPr/>
                    <a:lstStyle/>
                    <a:p>
                      <a:r>
                        <a:rPr lang="es-ES_tradnl" b="1" dirty="0" err="1"/>
                        <a:t>XGBoost</a:t>
                      </a:r>
                      <a:endParaRPr lang="es-ES_tradnl" b="1" dirty="0"/>
                    </a:p>
                  </a:txBody>
                  <a:tcPr/>
                </a:tc>
                <a:tc>
                  <a:txBody>
                    <a:bodyPr/>
                    <a:lstStyle/>
                    <a:p>
                      <a:r>
                        <a:rPr lang="es-ES_tradnl" dirty="0"/>
                        <a:t>Muy conocida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Sintaxis sencilla</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Provee</a:t>
                      </a:r>
                      <a:r>
                        <a:rPr lang="es-ES_tradnl" baseline="0" dirty="0"/>
                        <a:t> herramientas para entrenamiento distribuido y desbalanceado.</a:t>
                      </a:r>
                      <a:endParaRPr lang="es-ES_tradnl" dirty="0"/>
                    </a:p>
                  </a:txBody>
                  <a:tcPr/>
                </a:tc>
                <a:tc>
                  <a:txBody>
                    <a:bodyPr/>
                    <a:lstStyle/>
                    <a:p>
                      <a:r>
                        <a:rPr lang="es-ES_tradnl" dirty="0"/>
                        <a:t>En grandes volúmenes, su capacidad predictiva es menos potente que modelos más avanzados.</a:t>
                      </a:r>
                    </a:p>
                  </a:txBody>
                  <a:tcPr/>
                </a:tc>
                <a:extLst>
                  <a:ext uri="{0D108BD9-81ED-4DB2-BD59-A6C34878D82A}">
                    <a16:rowId xmlns:a16="http://schemas.microsoft.com/office/drawing/2014/main" val="3646144167"/>
                  </a:ext>
                </a:extLst>
              </a:tr>
              <a:tr h="370840">
                <a:tc>
                  <a:txBody>
                    <a:bodyPr/>
                    <a:lstStyle/>
                    <a:p>
                      <a:r>
                        <a:rPr lang="es-ES_tradnl" b="1" dirty="0" err="1"/>
                        <a:t>Tensorflow</a:t>
                      </a:r>
                      <a:endParaRPr lang="es-ES_tradnl" b="1" dirty="0"/>
                    </a:p>
                  </a:txBody>
                  <a:tcPr/>
                </a:tc>
                <a:tc>
                  <a:txBody>
                    <a:bodyPr/>
                    <a:lstStyle/>
                    <a:p>
                      <a:r>
                        <a:rPr lang="es-ES_tradnl" dirty="0"/>
                        <a:t>Buena capacidad de obtener buenas predicciones en grandes volúmenes.</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Provee</a:t>
                      </a:r>
                      <a:r>
                        <a:rPr lang="es-ES_tradnl" baseline="0" dirty="0"/>
                        <a:t> herramientas para entrenamiento distribuido y desbalanceado.</a:t>
                      </a:r>
                      <a:endParaRPr lang="es-ES_tradnl" dirty="0"/>
                    </a:p>
                  </a:txBody>
                  <a:tcPr/>
                </a:tc>
                <a:tc>
                  <a:txBody>
                    <a:bodyPr/>
                    <a:lstStyle/>
                    <a:p>
                      <a:r>
                        <a:rPr lang="es-ES_tradnl" dirty="0"/>
                        <a:t>Mucho tiempo de desarrollo </a:t>
                      </a:r>
                    </a:p>
                  </a:txBody>
                  <a:tcPr/>
                </a:tc>
                <a:extLst>
                  <a:ext uri="{0D108BD9-81ED-4DB2-BD59-A6C34878D82A}">
                    <a16:rowId xmlns:a16="http://schemas.microsoft.com/office/drawing/2014/main" val="1597041420"/>
                  </a:ext>
                </a:extLst>
              </a:tr>
            </a:tbl>
          </a:graphicData>
        </a:graphic>
      </p:graphicFrame>
      <p:sp>
        <p:nvSpPr>
          <p:cNvPr id="7" name="Rectangle 6">
            <a:extLst>
              <a:ext uri="{FF2B5EF4-FFF2-40B4-BE49-F238E27FC236}">
                <a16:creationId xmlns:a16="http://schemas.microsoft.com/office/drawing/2014/main" id="{0CC0E378-E01A-0973-DB3E-54D299738DF2}"/>
              </a:ext>
            </a:extLst>
          </p:cNvPr>
          <p:cNvSpPr/>
          <p:nvPr/>
        </p:nvSpPr>
        <p:spPr>
          <a:xfrm>
            <a:off x="479238" y="3255486"/>
            <a:ext cx="11274611" cy="1325564"/>
          </a:xfrm>
          <a:prstGeom prst="rect">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angle 7">
            <a:extLst>
              <a:ext uri="{FF2B5EF4-FFF2-40B4-BE49-F238E27FC236}">
                <a16:creationId xmlns:a16="http://schemas.microsoft.com/office/drawing/2014/main" id="{03D9D98A-8D11-FAEB-24CF-F61A29FB9FC5}"/>
              </a:ext>
            </a:extLst>
          </p:cNvPr>
          <p:cNvSpPr/>
          <p:nvPr/>
        </p:nvSpPr>
        <p:spPr>
          <a:xfrm>
            <a:off x="438150" y="2021045"/>
            <a:ext cx="11274611" cy="1325564"/>
          </a:xfrm>
          <a:prstGeom prst="rect">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Footer Placeholder 4">
            <a:extLst>
              <a:ext uri="{FF2B5EF4-FFF2-40B4-BE49-F238E27FC236}">
                <a16:creationId xmlns:a16="http://schemas.microsoft.com/office/drawing/2014/main" id="{B2265663-5487-81FE-53F4-0737047F544C}"/>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17302778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Para este caso el sistema original en el que se va a montar el servicio funciona en AWS, pero dado el gran volumen de datos con que se trabaja, toda la infraestructura se usa principalmente es Apache </a:t>
            </a:r>
            <a:r>
              <a:rPr lang="es-ES_tradnl" sz="2000" dirty="0" err="1"/>
              <a:t>Spark</a:t>
            </a:r>
            <a:r>
              <a:rPr lang="es-ES_tradnl" sz="2000" dirty="0"/>
              <a:t> montado sobre AWS EMR. </a:t>
            </a:r>
          </a:p>
          <a:p>
            <a:pPr marL="0" indent="0">
              <a:buNone/>
            </a:pPr>
            <a:r>
              <a:rPr lang="es-ES_tradnl" sz="2000" dirty="0"/>
              <a:t>Además, la infraestructura se crea y destruye usando </a:t>
            </a:r>
            <a:r>
              <a:rPr lang="es-ES_tradnl" sz="2000" dirty="0" err="1"/>
              <a:t>Infraestructure</a:t>
            </a:r>
            <a:r>
              <a:rPr lang="es-ES_tradnl" sz="2000" dirty="0"/>
              <a:t> as </a:t>
            </a:r>
            <a:r>
              <a:rPr lang="es-ES_tradnl" sz="2000" dirty="0" err="1"/>
              <a:t>Code</a:t>
            </a:r>
            <a:r>
              <a:rPr lang="es-ES_tradnl" sz="2000" dirty="0"/>
              <a:t> mediante </a:t>
            </a:r>
            <a:r>
              <a:rPr lang="es-ES_tradnl" sz="2000" dirty="0" err="1"/>
              <a:t>Terraform</a:t>
            </a:r>
            <a:r>
              <a:rPr lang="es-ES_tradnl" sz="2000" dirty="0"/>
              <a:t>. Este permite el fácil desplegado de las diferentes partes mediante CI/CD junto a GitHub </a:t>
            </a:r>
            <a:r>
              <a:rPr lang="es-ES_tradnl" sz="2000" dirty="0" err="1"/>
              <a:t>Actions</a:t>
            </a:r>
            <a:r>
              <a:rPr lang="es-ES_tradnl" sz="2000" dirty="0"/>
              <a:t>. </a:t>
            </a:r>
          </a:p>
        </p:txBody>
      </p:sp>
      <p:sp>
        <p:nvSpPr>
          <p:cNvPr id="4" name="Footer Placeholder 4">
            <a:extLst>
              <a:ext uri="{FF2B5EF4-FFF2-40B4-BE49-F238E27FC236}">
                <a16:creationId xmlns:a16="http://schemas.microsoft.com/office/drawing/2014/main" id="{38303F5B-41A8-C3D3-4583-332E698EFC24}"/>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92945844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Para la captura de datos, se colocan en el proveedor un </a:t>
            </a:r>
            <a:r>
              <a:rPr lang="es-ES_tradnl" sz="2000" b="1" dirty="0">
                <a:solidFill>
                  <a:schemeClr val="accent6"/>
                </a:solidFill>
              </a:rPr>
              <a:t>pixel</a:t>
            </a:r>
            <a:r>
              <a:rPr lang="es-ES_tradnl" sz="2000" dirty="0"/>
              <a:t> encargado de tomar los datos de las visitas, los cuales son almacenados en JSON en S3. </a:t>
            </a:r>
            <a:r>
              <a:rPr lang="es-ES_tradnl" sz="2000" i="1" dirty="0"/>
              <a:t>Cada visita se almacena los datos del </a:t>
            </a:r>
            <a:r>
              <a:rPr lang="es-ES_tradnl" sz="2000" i="1" dirty="0" err="1"/>
              <a:t>user-agent</a:t>
            </a:r>
            <a:r>
              <a:rPr lang="es-ES_tradnl" sz="2000" i="1" dirty="0"/>
              <a:t>, IP publica, el sitio web visitado, datos de ubicación (</a:t>
            </a:r>
            <a:r>
              <a:rPr lang="es-ES_tradnl" sz="2000" i="1" dirty="0" err="1"/>
              <a:t>pais</a:t>
            </a:r>
            <a:r>
              <a:rPr lang="es-ES_tradnl" sz="2000" i="1" dirty="0"/>
              <a:t>, ciudad), el </a:t>
            </a:r>
            <a:r>
              <a:rPr lang="es-ES_tradnl" sz="2000" i="1" dirty="0" err="1"/>
              <a:t>timestamp</a:t>
            </a:r>
            <a:r>
              <a:rPr lang="es-ES_tradnl" sz="2000" i="1" dirty="0"/>
              <a:t> y </a:t>
            </a:r>
            <a:r>
              <a:rPr lang="es-ES_tradnl" sz="2000" i="1" dirty="0" err="1"/>
              <a:t>query</a:t>
            </a:r>
            <a:r>
              <a:rPr lang="es-ES_tradnl" sz="2000" i="1" dirty="0"/>
              <a:t> de la visita. Además, si tiene, el identificador de usuario registrado.</a:t>
            </a:r>
          </a:p>
        </p:txBody>
      </p:sp>
      <p:sp>
        <p:nvSpPr>
          <p:cNvPr id="7" name="Google Shape;71;p14">
            <a:extLst>
              <a:ext uri="{FF2B5EF4-FFF2-40B4-BE49-F238E27FC236}">
                <a16:creationId xmlns:a16="http://schemas.microsoft.com/office/drawing/2014/main" id="{47039945-6097-F539-8D00-68C0DF6A9AD6}"/>
              </a:ext>
            </a:extLst>
          </p:cNvPr>
          <p:cNvSpPr/>
          <p:nvPr/>
        </p:nvSpPr>
        <p:spPr>
          <a:xfrm>
            <a:off x="5228733" y="3876881"/>
            <a:ext cx="1904829"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1" name="Google Shape;75;p14">
            <a:extLst>
              <a:ext uri="{FF2B5EF4-FFF2-40B4-BE49-F238E27FC236}">
                <a16:creationId xmlns:a16="http://schemas.microsoft.com/office/drawing/2014/main" id="{97662DCA-432A-B4FF-EA36-C2BB5F8D0F15}"/>
              </a:ext>
            </a:extLst>
          </p:cNvPr>
          <p:cNvCxnSpPr>
            <a:cxnSpLocks/>
            <a:stCxn id="7" idx="1"/>
          </p:cNvCxnSpPr>
          <p:nvPr/>
        </p:nvCxnSpPr>
        <p:spPr>
          <a:xfrm flipH="1">
            <a:off x="3996988" y="4516394"/>
            <a:ext cx="1231745" cy="1"/>
          </a:xfrm>
          <a:prstGeom prst="straightConnector1">
            <a:avLst/>
          </a:prstGeom>
          <a:noFill/>
          <a:ln w="38100" cap="flat" cmpd="sng">
            <a:solidFill>
              <a:schemeClr val="dk2"/>
            </a:solidFill>
            <a:prstDash val="solid"/>
            <a:round/>
            <a:headEnd type="stealth" w="med" len="med"/>
            <a:tailEnd type="stealth" w="med" len="med"/>
          </a:ln>
        </p:spPr>
      </p:cxnSp>
      <p:cxnSp>
        <p:nvCxnSpPr>
          <p:cNvPr id="12" name="Google Shape;76;p14">
            <a:extLst>
              <a:ext uri="{FF2B5EF4-FFF2-40B4-BE49-F238E27FC236}">
                <a16:creationId xmlns:a16="http://schemas.microsoft.com/office/drawing/2014/main" id="{6407E327-7974-0183-4D3B-0FA2381140B1}"/>
              </a:ext>
            </a:extLst>
          </p:cNvPr>
          <p:cNvCxnSpPr>
            <a:cxnSpLocks/>
            <a:stCxn id="7" idx="3"/>
          </p:cNvCxnSpPr>
          <p:nvPr/>
        </p:nvCxnSpPr>
        <p:spPr>
          <a:xfrm>
            <a:off x="7133562" y="4516394"/>
            <a:ext cx="1180383" cy="1"/>
          </a:xfrm>
          <a:prstGeom prst="straightConnector1">
            <a:avLst/>
          </a:prstGeom>
          <a:noFill/>
          <a:ln w="38100" cap="flat" cmpd="sng">
            <a:solidFill>
              <a:schemeClr val="dk2"/>
            </a:solidFill>
            <a:prstDash val="solid"/>
            <a:round/>
            <a:headEnd type="none" w="med" len="med"/>
            <a:tailEnd type="stealth" w="med" len="med"/>
          </a:ln>
        </p:spPr>
      </p:cxnSp>
      <p:sp>
        <p:nvSpPr>
          <p:cNvPr id="13" name="Google Shape;77;p14">
            <a:extLst>
              <a:ext uri="{FF2B5EF4-FFF2-40B4-BE49-F238E27FC236}">
                <a16:creationId xmlns:a16="http://schemas.microsoft.com/office/drawing/2014/main" id="{F6BB1DC1-ACA2-9290-2262-E316F02F1093}"/>
              </a:ext>
            </a:extLst>
          </p:cNvPr>
          <p:cNvSpPr txBox="1"/>
          <p:nvPr/>
        </p:nvSpPr>
        <p:spPr>
          <a:xfrm>
            <a:off x="8365307" y="3455889"/>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JSON</a:t>
            </a:r>
            <a:endParaRPr b="1" dirty="0">
              <a:solidFill>
                <a:schemeClr val="dk2"/>
              </a:solidFill>
            </a:endParaRPr>
          </a:p>
        </p:txBody>
      </p:sp>
      <p:sp>
        <p:nvSpPr>
          <p:cNvPr id="21" name="Rectangle 20">
            <a:extLst>
              <a:ext uri="{FF2B5EF4-FFF2-40B4-BE49-F238E27FC236}">
                <a16:creationId xmlns:a16="http://schemas.microsoft.com/office/drawing/2014/main" id="{6862A57A-A565-4388-608E-CD79702EFE39}"/>
              </a:ext>
            </a:extLst>
          </p:cNvPr>
          <p:cNvSpPr/>
          <p:nvPr/>
        </p:nvSpPr>
        <p:spPr>
          <a:xfrm>
            <a:off x="2434888" y="3843584"/>
            <a:ext cx="1562100" cy="1323092"/>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Pixel en proveedor</a:t>
            </a:r>
          </a:p>
        </p:txBody>
      </p:sp>
      <p:sp>
        <p:nvSpPr>
          <p:cNvPr id="27" name="Google Shape;71;p14">
            <a:extLst>
              <a:ext uri="{FF2B5EF4-FFF2-40B4-BE49-F238E27FC236}">
                <a16:creationId xmlns:a16="http://schemas.microsoft.com/office/drawing/2014/main" id="{BD9FAE02-8720-BFE2-6ED5-8A80812BDEDF}"/>
              </a:ext>
            </a:extLst>
          </p:cNvPr>
          <p:cNvSpPr/>
          <p:nvPr/>
        </p:nvSpPr>
        <p:spPr>
          <a:xfrm>
            <a:off x="8365307" y="3876881"/>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0" name="Picture 9" descr="A white and orange logo&#10;&#10;Description automatically generated">
            <a:extLst>
              <a:ext uri="{FF2B5EF4-FFF2-40B4-BE49-F238E27FC236}">
                <a16:creationId xmlns:a16="http://schemas.microsoft.com/office/drawing/2014/main" id="{0DB6094A-3C0E-0F4D-1574-52CC4305041E}"/>
              </a:ext>
            </a:extLst>
          </p:cNvPr>
          <p:cNvPicPr>
            <a:picLocks noChangeAspect="1"/>
          </p:cNvPicPr>
          <p:nvPr/>
        </p:nvPicPr>
        <p:blipFill>
          <a:blip r:embed="rId3"/>
          <a:stretch>
            <a:fillRect/>
          </a:stretch>
        </p:blipFill>
        <p:spPr>
          <a:xfrm>
            <a:off x="5776335" y="4100317"/>
            <a:ext cx="809625" cy="809625"/>
          </a:xfrm>
          <a:prstGeom prst="rect">
            <a:avLst/>
          </a:prstGeom>
        </p:spPr>
      </p:pic>
      <p:pic>
        <p:nvPicPr>
          <p:cNvPr id="14" name="Picture 13" descr="A white line on a green background&#10;&#10;Description automatically generated">
            <a:extLst>
              <a:ext uri="{FF2B5EF4-FFF2-40B4-BE49-F238E27FC236}">
                <a16:creationId xmlns:a16="http://schemas.microsoft.com/office/drawing/2014/main" id="{D231CE18-7193-AD85-0A66-CB0AF6AE6D6B}"/>
              </a:ext>
            </a:extLst>
          </p:cNvPr>
          <p:cNvPicPr>
            <a:picLocks noChangeAspect="1"/>
          </p:cNvPicPr>
          <p:nvPr/>
        </p:nvPicPr>
        <p:blipFill>
          <a:blip r:embed="rId4"/>
          <a:stretch>
            <a:fillRect/>
          </a:stretch>
        </p:blipFill>
        <p:spPr>
          <a:xfrm>
            <a:off x="8834176" y="4148342"/>
            <a:ext cx="786061" cy="786061"/>
          </a:xfrm>
          <a:prstGeom prst="rect">
            <a:avLst/>
          </a:prstGeom>
        </p:spPr>
      </p:pic>
      <p:sp>
        <p:nvSpPr>
          <p:cNvPr id="4" name="Footer Placeholder 4">
            <a:extLst>
              <a:ext uri="{FF2B5EF4-FFF2-40B4-BE49-F238E27FC236}">
                <a16:creationId xmlns:a16="http://schemas.microsoft.com/office/drawing/2014/main" id="{43B4EC65-0212-0D70-7257-2447C9008A44}"/>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4923392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Un proceso ETL de apache SPARK que corre diariamente, levanta los datos de visitas y los procesa extrayendo los datos necesarios. Estos datos, se unifican para cada sitio web se unifican con el identificador de usuario de ese sitio web (</a:t>
            </a:r>
            <a:r>
              <a:rPr lang="es-ES_tradnl" sz="2000" dirty="0" err="1"/>
              <a:t>first</a:t>
            </a:r>
            <a:r>
              <a:rPr lang="es-ES_tradnl" sz="2000" dirty="0"/>
              <a:t> </a:t>
            </a:r>
            <a:r>
              <a:rPr lang="es-ES_tradnl" sz="2000" dirty="0" err="1"/>
              <a:t>party</a:t>
            </a:r>
            <a:r>
              <a:rPr lang="es-ES_tradnl" sz="2000" dirty="0"/>
              <a:t> cookie). </a:t>
            </a:r>
            <a:endParaRPr lang="es-ES_tradnl" sz="2000" i="1" dirty="0"/>
          </a:p>
        </p:txBody>
      </p:sp>
      <p:sp>
        <p:nvSpPr>
          <p:cNvPr id="7" name="Google Shape;71;p14">
            <a:extLst>
              <a:ext uri="{FF2B5EF4-FFF2-40B4-BE49-F238E27FC236}">
                <a16:creationId xmlns:a16="http://schemas.microsoft.com/office/drawing/2014/main" id="{47039945-6097-F539-8D00-68C0DF6A9AD6}"/>
              </a:ext>
            </a:extLst>
          </p:cNvPr>
          <p:cNvSpPr/>
          <p:nvPr/>
        </p:nvSpPr>
        <p:spPr>
          <a:xfrm>
            <a:off x="4830275" y="3764170"/>
            <a:ext cx="1904829" cy="2381044"/>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2" name="Google Shape;76;p14">
            <a:extLst>
              <a:ext uri="{FF2B5EF4-FFF2-40B4-BE49-F238E27FC236}">
                <a16:creationId xmlns:a16="http://schemas.microsoft.com/office/drawing/2014/main" id="{6407E327-7974-0183-4D3B-0FA2381140B1}"/>
              </a:ext>
            </a:extLst>
          </p:cNvPr>
          <p:cNvCxnSpPr>
            <a:cxnSpLocks/>
            <a:stCxn id="7" idx="3"/>
            <a:endCxn id="27" idx="1"/>
          </p:cNvCxnSpPr>
          <p:nvPr/>
        </p:nvCxnSpPr>
        <p:spPr>
          <a:xfrm flipV="1">
            <a:off x="6735104" y="4948693"/>
            <a:ext cx="1649253" cy="5999"/>
          </a:xfrm>
          <a:prstGeom prst="straightConnector1">
            <a:avLst/>
          </a:prstGeom>
          <a:noFill/>
          <a:ln w="38100" cap="flat" cmpd="sng">
            <a:solidFill>
              <a:schemeClr val="dk2"/>
            </a:solidFill>
            <a:prstDash val="solid"/>
            <a:round/>
            <a:headEnd type="triangle" w="med" len="med"/>
            <a:tailEnd type="triangle" w="med" len="med"/>
          </a:ln>
        </p:spPr>
      </p:cxnSp>
      <p:sp>
        <p:nvSpPr>
          <p:cNvPr id="13" name="Google Shape;77;p14">
            <a:extLst>
              <a:ext uri="{FF2B5EF4-FFF2-40B4-BE49-F238E27FC236}">
                <a16:creationId xmlns:a16="http://schemas.microsoft.com/office/drawing/2014/main" id="{F6BB1DC1-ACA2-9290-2262-E316F02F1093}"/>
              </a:ext>
            </a:extLst>
          </p:cNvPr>
          <p:cNvSpPr txBox="1"/>
          <p:nvPr/>
        </p:nvSpPr>
        <p:spPr>
          <a:xfrm>
            <a:off x="8384357" y="3888188"/>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Parquet</a:t>
            </a:r>
            <a:endParaRPr b="1" dirty="0">
              <a:solidFill>
                <a:schemeClr val="dk2"/>
              </a:solidFill>
            </a:endParaRPr>
          </a:p>
        </p:txBody>
      </p:sp>
      <p:sp>
        <p:nvSpPr>
          <p:cNvPr id="27" name="Google Shape;71;p14">
            <a:extLst>
              <a:ext uri="{FF2B5EF4-FFF2-40B4-BE49-F238E27FC236}">
                <a16:creationId xmlns:a16="http://schemas.microsoft.com/office/drawing/2014/main" id="{BD9FAE02-8720-BFE2-6ED5-8A80812BDEDF}"/>
              </a:ext>
            </a:extLst>
          </p:cNvPr>
          <p:cNvSpPr/>
          <p:nvPr/>
        </p:nvSpPr>
        <p:spPr>
          <a:xfrm>
            <a:off x="8384357" y="4309180"/>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4" name="Picture 13" descr="A white line on a green background&#10;&#10;Description automatically generated">
            <a:extLst>
              <a:ext uri="{FF2B5EF4-FFF2-40B4-BE49-F238E27FC236}">
                <a16:creationId xmlns:a16="http://schemas.microsoft.com/office/drawing/2014/main" id="{D231CE18-7193-AD85-0A66-CB0AF6AE6D6B}"/>
              </a:ext>
            </a:extLst>
          </p:cNvPr>
          <p:cNvPicPr>
            <a:picLocks noChangeAspect="1"/>
          </p:cNvPicPr>
          <p:nvPr/>
        </p:nvPicPr>
        <p:blipFill>
          <a:blip r:embed="rId3"/>
          <a:stretch>
            <a:fillRect/>
          </a:stretch>
        </p:blipFill>
        <p:spPr>
          <a:xfrm>
            <a:off x="8853226" y="4580641"/>
            <a:ext cx="786061" cy="786061"/>
          </a:xfrm>
          <a:prstGeom prst="rect">
            <a:avLst/>
          </a:prstGeom>
        </p:spPr>
      </p:pic>
      <p:sp>
        <p:nvSpPr>
          <p:cNvPr id="4" name="Google Shape;77;p14">
            <a:extLst>
              <a:ext uri="{FF2B5EF4-FFF2-40B4-BE49-F238E27FC236}">
                <a16:creationId xmlns:a16="http://schemas.microsoft.com/office/drawing/2014/main" id="{487DF75A-BF86-07BA-B879-28263070CCE3}"/>
              </a:ext>
            </a:extLst>
          </p:cNvPr>
          <p:cNvSpPr txBox="1"/>
          <p:nvPr/>
        </p:nvSpPr>
        <p:spPr>
          <a:xfrm>
            <a:off x="1665232" y="3894187"/>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JSON</a:t>
            </a:r>
            <a:endParaRPr b="1" dirty="0">
              <a:solidFill>
                <a:schemeClr val="dk2"/>
              </a:solidFill>
            </a:endParaRPr>
          </a:p>
        </p:txBody>
      </p:sp>
      <p:sp>
        <p:nvSpPr>
          <p:cNvPr id="8" name="Google Shape;71;p14">
            <a:extLst>
              <a:ext uri="{FF2B5EF4-FFF2-40B4-BE49-F238E27FC236}">
                <a16:creationId xmlns:a16="http://schemas.microsoft.com/office/drawing/2014/main" id="{FCA18354-80E5-EDD8-539B-2C84649DEFCC}"/>
              </a:ext>
            </a:extLst>
          </p:cNvPr>
          <p:cNvSpPr/>
          <p:nvPr/>
        </p:nvSpPr>
        <p:spPr>
          <a:xfrm>
            <a:off x="1665232" y="4315179"/>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9" name="Picture 8" descr="A white line on a green background&#10;&#10;Description automatically generated">
            <a:extLst>
              <a:ext uri="{FF2B5EF4-FFF2-40B4-BE49-F238E27FC236}">
                <a16:creationId xmlns:a16="http://schemas.microsoft.com/office/drawing/2014/main" id="{5ECF0EC1-EE9C-C836-A35C-EC92BBDBBFFA}"/>
              </a:ext>
            </a:extLst>
          </p:cNvPr>
          <p:cNvPicPr>
            <a:picLocks noChangeAspect="1"/>
          </p:cNvPicPr>
          <p:nvPr/>
        </p:nvPicPr>
        <p:blipFill>
          <a:blip r:embed="rId3"/>
          <a:stretch>
            <a:fillRect/>
          </a:stretch>
        </p:blipFill>
        <p:spPr>
          <a:xfrm>
            <a:off x="2134101" y="4586640"/>
            <a:ext cx="786061" cy="786061"/>
          </a:xfrm>
          <a:prstGeom prst="rect">
            <a:avLst/>
          </a:prstGeom>
        </p:spPr>
      </p:pic>
      <p:pic>
        <p:nvPicPr>
          <p:cNvPr id="16" name="Graphic 15">
            <a:extLst>
              <a:ext uri="{FF2B5EF4-FFF2-40B4-BE49-F238E27FC236}">
                <a16:creationId xmlns:a16="http://schemas.microsoft.com/office/drawing/2014/main" id="{5D32E7F5-CEDB-7CBB-4B7F-AFEA44A5963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033230" y="4010653"/>
            <a:ext cx="1513533" cy="786061"/>
          </a:xfrm>
          <a:prstGeom prst="rect">
            <a:avLst/>
          </a:prstGeom>
        </p:spPr>
      </p:pic>
      <p:pic>
        <p:nvPicPr>
          <p:cNvPr id="20" name="Picture 19" descr="A logo of a building&#10;&#10;Description automatically generated">
            <a:extLst>
              <a:ext uri="{FF2B5EF4-FFF2-40B4-BE49-F238E27FC236}">
                <a16:creationId xmlns:a16="http://schemas.microsoft.com/office/drawing/2014/main" id="{2073082D-AB4E-CBED-E155-2CB671A87256}"/>
              </a:ext>
            </a:extLst>
          </p:cNvPr>
          <p:cNvPicPr>
            <a:picLocks noChangeAspect="1"/>
          </p:cNvPicPr>
          <p:nvPr/>
        </p:nvPicPr>
        <p:blipFill>
          <a:blip r:embed="rId6"/>
          <a:stretch>
            <a:fillRect/>
          </a:stretch>
        </p:blipFill>
        <p:spPr>
          <a:xfrm>
            <a:off x="5033230" y="5053965"/>
            <a:ext cx="742950" cy="742950"/>
          </a:xfrm>
          <a:prstGeom prst="rect">
            <a:avLst/>
          </a:prstGeom>
        </p:spPr>
      </p:pic>
      <p:pic>
        <p:nvPicPr>
          <p:cNvPr id="22" name="Google Shape;108;p16">
            <a:extLst>
              <a:ext uri="{FF2B5EF4-FFF2-40B4-BE49-F238E27FC236}">
                <a16:creationId xmlns:a16="http://schemas.microsoft.com/office/drawing/2014/main" id="{052128DA-D1EA-E743-9E41-51B5F5F16CB7}"/>
              </a:ext>
            </a:extLst>
          </p:cNvPr>
          <p:cNvPicPr preferRelativeResize="0"/>
          <p:nvPr/>
        </p:nvPicPr>
        <p:blipFill>
          <a:blip r:embed="rId7">
            <a:alphaModFix/>
          </a:blip>
          <a:stretch>
            <a:fillRect/>
          </a:stretch>
        </p:blipFill>
        <p:spPr>
          <a:xfrm>
            <a:off x="5742147" y="5014071"/>
            <a:ext cx="801075" cy="801075"/>
          </a:xfrm>
          <a:prstGeom prst="rect">
            <a:avLst/>
          </a:prstGeom>
          <a:noFill/>
          <a:ln>
            <a:noFill/>
          </a:ln>
        </p:spPr>
      </p:pic>
      <p:sp>
        <p:nvSpPr>
          <p:cNvPr id="23" name="Google Shape;86;p15">
            <a:extLst>
              <a:ext uri="{FF2B5EF4-FFF2-40B4-BE49-F238E27FC236}">
                <a16:creationId xmlns:a16="http://schemas.microsoft.com/office/drawing/2014/main" id="{C292323D-66C4-BCB6-43E8-C7C587525D83}"/>
              </a:ext>
            </a:extLst>
          </p:cNvPr>
          <p:cNvSpPr txBox="1"/>
          <p:nvPr/>
        </p:nvSpPr>
        <p:spPr>
          <a:xfrm>
            <a:off x="5009546" y="3331661"/>
            <a:ext cx="15609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Daily ETL</a:t>
            </a:r>
            <a:endParaRPr dirty="0">
              <a:solidFill>
                <a:schemeClr val="dk2"/>
              </a:solidFill>
            </a:endParaRPr>
          </a:p>
        </p:txBody>
      </p:sp>
      <p:cxnSp>
        <p:nvCxnSpPr>
          <p:cNvPr id="26" name="Google Shape;76;p14">
            <a:extLst>
              <a:ext uri="{FF2B5EF4-FFF2-40B4-BE49-F238E27FC236}">
                <a16:creationId xmlns:a16="http://schemas.microsoft.com/office/drawing/2014/main" id="{5042FAC5-AE95-4963-475E-0792F6FC1F3F}"/>
              </a:ext>
            </a:extLst>
          </p:cNvPr>
          <p:cNvCxnSpPr>
            <a:cxnSpLocks/>
            <a:stCxn id="8" idx="3"/>
            <a:endCxn id="7" idx="1"/>
          </p:cNvCxnSpPr>
          <p:nvPr/>
        </p:nvCxnSpPr>
        <p:spPr>
          <a:xfrm>
            <a:off x="3389032" y="4954692"/>
            <a:ext cx="1441243" cy="0"/>
          </a:xfrm>
          <a:prstGeom prst="straightConnector1">
            <a:avLst/>
          </a:prstGeom>
          <a:noFill/>
          <a:ln w="38100" cap="flat" cmpd="sng">
            <a:solidFill>
              <a:schemeClr val="dk2"/>
            </a:solidFill>
            <a:prstDash val="solid"/>
            <a:round/>
            <a:headEnd type="none" w="med" len="med"/>
            <a:tailEnd type="stealth" w="med" len="med"/>
          </a:ln>
        </p:spPr>
      </p:cxnSp>
      <p:sp>
        <p:nvSpPr>
          <p:cNvPr id="10" name="Footer Placeholder 4">
            <a:extLst>
              <a:ext uri="{FF2B5EF4-FFF2-40B4-BE49-F238E27FC236}">
                <a16:creationId xmlns:a16="http://schemas.microsoft.com/office/drawing/2014/main" id="{C594034C-6FE1-ECC5-6F21-1C58D407937E}"/>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67895773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En este proceso se va acumulando información del usuario, tales como el historial de últimos 30 días de página web de un proveedor que visitó y </a:t>
            </a:r>
            <a:r>
              <a:rPr lang="es-ES_tradnl" sz="2000" dirty="0" err="1"/>
              <a:t>queries</a:t>
            </a:r>
            <a:r>
              <a:rPr lang="es-ES_tradnl" sz="2000" dirty="0"/>
              <a:t> que uso. Dispositivos diferentes, versiones de browser, rango de </a:t>
            </a:r>
            <a:r>
              <a:rPr lang="es-ES_tradnl" sz="2000" dirty="0" err="1"/>
              <a:t>IPs</a:t>
            </a:r>
            <a:r>
              <a:rPr lang="es-ES_tradnl" sz="2000" dirty="0"/>
              <a:t>, etc.</a:t>
            </a:r>
            <a:endParaRPr lang="es-ES_tradnl" sz="2000" i="1" dirty="0"/>
          </a:p>
        </p:txBody>
      </p:sp>
      <p:sp>
        <p:nvSpPr>
          <p:cNvPr id="7" name="Google Shape;71;p14">
            <a:extLst>
              <a:ext uri="{FF2B5EF4-FFF2-40B4-BE49-F238E27FC236}">
                <a16:creationId xmlns:a16="http://schemas.microsoft.com/office/drawing/2014/main" id="{47039945-6097-F539-8D00-68C0DF6A9AD6}"/>
              </a:ext>
            </a:extLst>
          </p:cNvPr>
          <p:cNvSpPr/>
          <p:nvPr/>
        </p:nvSpPr>
        <p:spPr>
          <a:xfrm>
            <a:off x="4830275" y="3764170"/>
            <a:ext cx="1904829" cy="2381044"/>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2" name="Google Shape;76;p14">
            <a:extLst>
              <a:ext uri="{FF2B5EF4-FFF2-40B4-BE49-F238E27FC236}">
                <a16:creationId xmlns:a16="http://schemas.microsoft.com/office/drawing/2014/main" id="{6407E327-7974-0183-4D3B-0FA2381140B1}"/>
              </a:ext>
            </a:extLst>
          </p:cNvPr>
          <p:cNvCxnSpPr>
            <a:cxnSpLocks/>
            <a:stCxn id="7" idx="3"/>
            <a:endCxn id="27" idx="1"/>
          </p:cNvCxnSpPr>
          <p:nvPr/>
        </p:nvCxnSpPr>
        <p:spPr>
          <a:xfrm flipV="1">
            <a:off x="6735104" y="4948693"/>
            <a:ext cx="1649253" cy="5999"/>
          </a:xfrm>
          <a:prstGeom prst="straightConnector1">
            <a:avLst/>
          </a:prstGeom>
          <a:noFill/>
          <a:ln w="38100" cap="flat" cmpd="sng">
            <a:solidFill>
              <a:schemeClr val="dk2"/>
            </a:solidFill>
            <a:prstDash val="solid"/>
            <a:round/>
            <a:headEnd type="triangle" w="med" len="med"/>
            <a:tailEnd type="triangle" w="med" len="med"/>
          </a:ln>
        </p:spPr>
      </p:cxnSp>
      <p:sp>
        <p:nvSpPr>
          <p:cNvPr id="13" name="Google Shape;77;p14">
            <a:extLst>
              <a:ext uri="{FF2B5EF4-FFF2-40B4-BE49-F238E27FC236}">
                <a16:creationId xmlns:a16="http://schemas.microsoft.com/office/drawing/2014/main" id="{F6BB1DC1-ACA2-9290-2262-E316F02F1093}"/>
              </a:ext>
            </a:extLst>
          </p:cNvPr>
          <p:cNvSpPr txBox="1"/>
          <p:nvPr/>
        </p:nvSpPr>
        <p:spPr>
          <a:xfrm>
            <a:off x="8384357" y="3888188"/>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Parquet</a:t>
            </a:r>
            <a:endParaRPr b="1" dirty="0">
              <a:solidFill>
                <a:schemeClr val="dk2"/>
              </a:solidFill>
            </a:endParaRPr>
          </a:p>
        </p:txBody>
      </p:sp>
      <p:sp>
        <p:nvSpPr>
          <p:cNvPr id="27" name="Google Shape;71;p14">
            <a:extLst>
              <a:ext uri="{FF2B5EF4-FFF2-40B4-BE49-F238E27FC236}">
                <a16:creationId xmlns:a16="http://schemas.microsoft.com/office/drawing/2014/main" id="{BD9FAE02-8720-BFE2-6ED5-8A80812BDEDF}"/>
              </a:ext>
            </a:extLst>
          </p:cNvPr>
          <p:cNvSpPr/>
          <p:nvPr/>
        </p:nvSpPr>
        <p:spPr>
          <a:xfrm>
            <a:off x="8384357" y="4309180"/>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4" name="Picture 13" descr="A white line on a green background&#10;&#10;Description automatically generated">
            <a:extLst>
              <a:ext uri="{FF2B5EF4-FFF2-40B4-BE49-F238E27FC236}">
                <a16:creationId xmlns:a16="http://schemas.microsoft.com/office/drawing/2014/main" id="{D231CE18-7193-AD85-0A66-CB0AF6AE6D6B}"/>
              </a:ext>
            </a:extLst>
          </p:cNvPr>
          <p:cNvPicPr>
            <a:picLocks noChangeAspect="1"/>
          </p:cNvPicPr>
          <p:nvPr/>
        </p:nvPicPr>
        <p:blipFill>
          <a:blip r:embed="rId3"/>
          <a:stretch>
            <a:fillRect/>
          </a:stretch>
        </p:blipFill>
        <p:spPr>
          <a:xfrm>
            <a:off x="8853226" y="4580641"/>
            <a:ext cx="786061" cy="786061"/>
          </a:xfrm>
          <a:prstGeom prst="rect">
            <a:avLst/>
          </a:prstGeom>
        </p:spPr>
      </p:pic>
      <p:sp>
        <p:nvSpPr>
          <p:cNvPr id="4" name="Google Shape;77;p14">
            <a:extLst>
              <a:ext uri="{FF2B5EF4-FFF2-40B4-BE49-F238E27FC236}">
                <a16:creationId xmlns:a16="http://schemas.microsoft.com/office/drawing/2014/main" id="{487DF75A-BF86-07BA-B879-28263070CCE3}"/>
              </a:ext>
            </a:extLst>
          </p:cNvPr>
          <p:cNvSpPr txBox="1"/>
          <p:nvPr/>
        </p:nvSpPr>
        <p:spPr>
          <a:xfrm>
            <a:off x="1665232" y="3894187"/>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JSON</a:t>
            </a:r>
            <a:endParaRPr b="1" dirty="0">
              <a:solidFill>
                <a:schemeClr val="dk2"/>
              </a:solidFill>
            </a:endParaRPr>
          </a:p>
        </p:txBody>
      </p:sp>
      <p:sp>
        <p:nvSpPr>
          <p:cNvPr id="8" name="Google Shape;71;p14">
            <a:extLst>
              <a:ext uri="{FF2B5EF4-FFF2-40B4-BE49-F238E27FC236}">
                <a16:creationId xmlns:a16="http://schemas.microsoft.com/office/drawing/2014/main" id="{FCA18354-80E5-EDD8-539B-2C84649DEFCC}"/>
              </a:ext>
            </a:extLst>
          </p:cNvPr>
          <p:cNvSpPr/>
          <p:nvPr/>
        </p:nvSpPr>
        <p:spPr>
          <a:xfrm>
            <a:off x="1665232" y="4315179"/>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9" name="Picture 8" descr="A white line on a green background&#10;&#10;Description automatically generated">
            <a:extLst>
              <a:ext uri="{FF2B5EF4-FFF2-40B4-BE49-F238E27FC236}">
                <a16:creationId xmlns:a16="http://schemas.microsoft.com/office/drawing/2014/main" id="{5ECF0EC1-EE9C-C836-A35C-EC92BBDBBFFA}"/>
              </a:ext>
            </a:extLst>
          </p:cNvPr>
          <p:cNvPicPr>
            <a:picLocks noChangeAspect="1"/>
          </p:cNvPicPr>
          <p:nvPr/>
        </p:nvPicPr>
        <p:blipFill>
          <a:blip r:embed="rId3"/>
          <a:stretch>
            <a:fillRect/>
          </a:stretch>
        </p:blipFill>
        <p:spPr>
          <a:xfrm>
            <a:off x="2134101" y="4586640"/>
            <a:ext cx="786061" cy="786061"/>
          </a:xfrm>
          <a:prstGeom prst="rect">
            <a:avLst/>
          </a:prstGeom>
        </p:spPr>
      </p:pic>
      <p:pic>
        <p:nvPicPr>
          <p:cNvPr id="16" name="Graphic 15">
            <a:extLst>
              <a:ext uri="{FF2B5EF4-FFF2-40B4-BE49-F238E27FC236}">
                <a16:creationId xmlns:a16="http://schemas.microsoft.com/office/drawing/2014/main" id="{5D32E7F5-CEDB-7CBB-4B7F-AFEA44A5963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033230" y="4010653"/>
            <a:ext cx="1513533" cy="786061"/>
          </a:xfrm>
          <a:prstGeom prst="rect">
            <a:avLst/>
          </a:prstGeom>
        </p:spPr>
      </p:pic>
      <p:pic>
        <p:nvPicPr>
          <p:cNvPr id="20" name="Picture 19" descr="A logo of a building&#10;&#10;Description automatically generated">
            <a:extLst>
              <a:ext uri="{FF2B5EF4-FFF2-40B4-BE49-F238E27FC236}">
                <a16:creationId xmlns:a16="http://schemas.microsoft.com/office/drawing/2014/main" id="{2073082D-AB4E-CBED-E155-2CB671A87256}"/>
              </a:ext>
            </a:extLst>
          </p:cNvPr>
          <p:cNvPicPr>
            <a:picLocks noChangeAspect="1"/>
          </p:cNvPicPr>
          <p:nvPr/>
        </p:nvPicPr>
        <p:blipFill>
          <a:blip r:embed="rId6"/>
          <a:stretch>
            <a:fillRect/>
          </a:stretch>
        </p:blipFill>
        <p:spPr>
          <a:xfrm>
            <a:off x="5033230" y="5053965"/>
            <a:ext cx="742950" cy="742950"/>
          </a:xfrm>
          <a:prstGeom prst="rect">
            <a:avLst/>
          </a:prstGeom>
        </p:spPr>
      </p:pic>
      <p:pic>
        <p:nvPicPr>
          <p:cNvPr id="22" name="Google Shape;108;p16">
            <a:extLst>
              <a:ext uri="{FF2B5EF4-FFF2-40B4-BE49-F238E27FC236}">
                <a16:creationId xmlns:a16="http://schemas.microsoft.com/office/drawing/2014/main" id="{052128DA-D1EA-E743-9E41-51B5F5F16CB7}"/>
              </a:ext>
            </a:extLst>
          </p:cNvPr>
          <p:cNvPicPr preferRelativeResize="0"/>
          <p:nvPr/>
        </p:nvPicPr>
        <p:blipFill>
          <a:blip r:embed="rId7">
            <a:alphaModFix/>
          </a:blip>
          <a:stretch>
            <a:fillRect/>
          </a:stretch>
        </p:blipFill>
        <p:spPr>
          <a:xfrm>
            <a:off x="5742147" y="5014071"/>
            <a:ext cx="801075" cy="801075"/>
          </a:xfrm>
          <a:prstGeom prst="rect">
            <a:avLst/>
          </a:prstGeom>
          <a:noFill/>
          <a:ln>
            <a:noFill/>
          </a:ln>
        </p:spPr>
      </p:pic>
      <p:sp>
        <p:nvSpPr>
          <p:cNvPr id="23" name="Google Shape;86;p15">
            <a:extLst>
              <a:ext uri="{FF2B5EF4-FFF2-40B4-BE49-F238E27FC236}">
                <a16:creationId xmlns:a16="http://schemas.microsoft.com/office/drawing/2014/main" id="{C292323D-66C4-BCB6-43E8-C7C587525D83}"/>
              </a:ext>
            </a:extLst>
          </p:cNvPr>
          <p:cNvSpPr txBox="1"/>
          <p:nvPr/>
        </p:nvSpPr>
        <p:spPr>
          <a:xfrm>
            <a:off x="5009546" y="3331661"/>
            <a:ext cx="15609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Daily ETL</a:t>
            </a:r>
            <a:endParaRPr dirty="0">
              <a:solidFill>
                <a:schemeClr val="dk2"/>
              </a:solidFill>
            </a:endParaRPr>
          </a:p>
        </p:txBody>
      </p:sp>
      <p:cxnSp>
        <p:nvCxnSpPr>
          <p:cNvPr id="26" name="Google Shape;76;p14">
            <a:extLst>
              <a:ext uri="{FF2B5EF4-FFF2-40B4-BE49-F238E27FC236}">
                <a16:creationId xmlns:a16="http://schemas.microsoft.com/office/drawing/2014/main" id="{5042FAC5-AE95-4963-475E-0792F6FC1F3F}"/>
              </a:ext>
            </a:extLst>
          </p:cNvPr>
          <p:cNvCxnSpPr>
            <a:cxnSpLocks/>
            <a:stCxn id="8" idx="3"/>
            <a:endCxn id="7" idx="1"/>
          </p:cNvCxnSpPr>
          <p:nvPr/>
        </p:nvCxnSpPr>
        <p:spPr>
          <a:xfrm>
            <a:off x="3389032" y="4954692"/>
            <a:ext cx="1441243" cy="0"/>
          </a:xfrm>
          <a:prstGeom prst="straightConnector1">
            <a:avLst/>
          </a:prstGeom>
          <a:noFill/>
          <a:ln w="38100" cap="flat" cmpd="sng">
            <a:solidFill>
              <a:schemeClr val="dk2"/>
            </a:solidFill>
            <a:prstDash val="solid"/>
            <a:round/>
            <a:headEnd type="none" w="med" len="med"/>
            <a:tailEnd type="stealth" w="med" len="med"/>
          </a:ln>
        </p:spPr>
      </p:cxnSp>
      <p:sp>
        <p:nvSpPr>
          <p:cNvPr id="10" name="Footer Placeholder 4">
            <a:extLst>
              <a:ext uri="{FF2B5EF4-FFF2-40B4-BE49-F238E27FC236}">
                <a16:creationId xmlns:a16="http://schemas.microsoft.com/office/drawing/2014/main" id="{C34AD1EE-68DE-5032-7934-4104C791E976}"/>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76138841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Diariamente usando AWS </a:t>
            </a:r>
            <a:r>
              <a:rPr lang="es-ES_tradnl" sz="2000" dirty="0" err="1"/>
              <a:t>SageMaker</a:t>
            </a:r>
            <a:r>
              <a:rPr lang="es-ES_tradnl" sz="2000" dirty="0"/>
              <a:t> se levanta varias instancias con el modelo </a:t>
            </a:r>
            <a:r>
              <a:rPr lang="es-ES_tradnl" sz="2000" dirty="0" err="1"/>
              <a:t>XGBoost</a:t>
            </a:r>
            <a:r>
              <a:rPr lang="es-ES_tradnl" sz="2000" dirty="0"/>
              <a:t>, el cual predice de a pares, si los identificadores de usuarios registrados de diferentes proveedores son del mismo usuario o no.</a:t>
            </a:r>
            <a:endParaRPr lang="es-ES_tradnl" sz="2000" i="1" dirty="0"/>
          </a:p>
        </p:txBody>
      </p:sp>
      <p:sp>
        <p:nvSpPr>
          <p:cNvPr id="7" name="Google Shape;71;p14">
            <a:extLst>
              <a:ext uri="{FF2B5EF4-FFF2-40B4-BE49-F238E27FC236}">
                <a16:creationId xmlns:a16="http://schemas.microsoft.com/office/drawing/2014/main" id="{47039945-6097-F539-8D00-68C0DF6A9AD6}"/>
              </a:ext>
            </a:extLst>
          </p:cNvPr>
          <p:cNvSpPr/>
          <p:nvPr/>
        </p:nvSpPr>
        <p:spPr>
          <a:xfrm>
            <a:off x="4915230" y="3161065"/>
            <a:ext cx="1904829" cy="2488849"/>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2" name="Google Shape;76;p14">
            <a:extLst>
              <a:ext uri="{FF2B5EF4-FFF2-40B4-BE49-F238E27FC236}">
                <a16:creationId xmlns:a16="http://schemas.microsoft.com/office/drawing/2014/main" id="{6407E327-7974-0183-4D3B-0FA2381140B1}"/>
              </a:ext>
            </a:extLst>
          </p:cNvPr>
          <p:cNvCxnSpPr>
            <a:cxnSpLocks/>
            <a:stCxn id="7" idx="3"/>
            <a:endCxn id="27" idx="1"/>
          </p:cNvCxnSpPr>
          <p:nvPr/>
        </p:nvCxnSpPr>
        <p:spPr>
          <a:xfrm flipV="1">
            <a:off x="6820059" y="4400652"/>
            <a:ext cx="1533090" cy="4838"/>
          </a:xfrm>
          <a:prstGeom prst="straightConnector1">
            <a:avLst/>
          </a:prstGeom>
          <a:noFill/>
          <a:ln w="38100" cap="flat" cmpd="sng">
            <a:solidFill>
              <a:schemeClr val="dk2"/>
            </a:solidFill>
            <a:prstDash val="solid"/>
            <a:round/>
            <a:headEnd type="none" w="med" len="med"/>
            <a:tailEnd type="stealth" w="med" len="med"/>
          </a:ln>
        </p:spPr>
      </p:cxnSp>
      <p:sp>
        <p:nvSpPr>
          <p:cNvPr id="13" name="Google Shape;77;p14">
            <a:extLst>
              <a:ext uri="{FF2B5EF4-FFF2-40B4-BE49-F238E27FC236}">
                <a16:creationId xmlns:a16="http://schemas.microsoft.com/office/drawing/2014/main" id="{F6BB1DC1-ACA2-9290-2262-E316F02F1093}"/>
              </a:ext>
            </a:extLst>
          </p:cNvPr>
          <p:cNvSpPr txBox="1"/>
          <p:nvPr/>
        </p:nvSpPr>
        <p:spPr>
          <a:xfrm>
            <a:off x="8353149" y="3299504"/>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CSV</a:t>
            </a:r>
            <a:endParaRPr b="1" dirty="0">
              <a:solidFill>
                <a:schemeClr val="dk2"/>
              </a:solidFill>
            </a:endParaRPr>
          </a:p>
        </p:txBody>
      </p:sp>
      <p:sp>
        <p:nvSpPr>
          <p:cNvPr id="27" name="Google Shape;71;p14">
            <a:extLst>
              <a:ext uri="{FF2B5EF4-FFF2-40B4-BE49-F238E27FC236}">
                <a16:creationId xmlns:a16="http://schemas.microsoft.com/office/drawing/2014/main" id="{BD9FAE02-8720-BFE2-6ED5-8A80812BDEDF}"/>
              </a:ext>
            </a:extLst>
          </p:cNvPr>
          <p:cNvSpPr/>
          <p:nvPr/>
        </p:nvSpPr>
        <p:spPr>
          <a:xfrm>
            <a:off x="8353149" y="3761139"/>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4" name="Picture 13" descr="A white line on a green background&#10;&#10;Description automatically generated">
            <a:extLst>
              <a:ext uri="{FF2B5EF4-FFF2-40B4-BE49-F238E27FC236}">
                <a16:creationId xmlns:a16="http://schemas.microsoft.com/office/drawing/2014/main" id="{D231CE18-7193-AD85-0A66-CB0AF6AE6D6B}"/>
              </a:ext>
            </a:extLst>
          </p:cNvPr>
          <p:cNvPicPr>
            <a:picLocks noChangeAspect="1"/>
          </p:cNvPicPr>
          <p:nvPr/>
        </p:nvPicPr>
        <p:blipFill>
          <a:blip r:embed="rId3"/>
          <a:stretch>
            <a:fillRect/>
          </a:stretch>
        </p:blipFill>
        <p:spPr>
          <a:xfrm>
            <a:off x="8834176" y="4067245"/>
            <a:ext cx="786061" cy="786061"/>
          </a:xfrm>
          <a:prstGeom prst="rect">
            <a:avLst/>
          </a:prstGeom>
        </p:spPr>
      </p:pic>
      <p:sp>
        <p:nvSpPr>
          <p:cNvPr id="4" name="Google Shape;77;p14">
            <a:extLst>
              <a:ext uri="{FF2B5EF4-FFF2-40B4-BE49-F238E27FC236}">
                <a16:creationId xmlns:a16="http://schemas.microsoft.com/office/drawing/2014/main" id="{487DF75A-BF86-07BA-B879-28263070CCE3}"/>
              </a:ext>
            </a:extLst>
          </p:cNvPr>
          <p:cNvSpPr txBox="1"/>
          <p:nvPr/>
        </p:nvSpPr>
        <p:spPr>
          <a:xfrm>
            <a:off x="1646182" y="3340148"/>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Parquet</a:t>
            </a:r>
            <a:endParaRPr b="1" dirty="0">
              <a:solidFill>
                <a:schemeClr val="dk2"/>
              </a:solidFill>
            </a:endParaRPr>
          </a:p>
        </p:txBody>
      </p:sp>
      <p:sp>
        <p:nvSpPr>
          <p:cNvPr id="8" name="Google Shape;71;p14">
            <a:extLst>
              <a:ext uri="{FF2B5EF4-FFF2-40B4-BE49-F238E27FC236}">
                <a16:creationId xmlns:a16="http://schemas.microsoft.com/office/drawing/2014/main" id="{FCA18354-80E5-EDD8-539B-2C84649DEFCC}"/>
              </a:ext>
            </a:extLst>
          </p:cNvPr>
          <p:cNvSpPr/>
          <p:nvPr/>
        </p:nvSpPr>
        <p:spPr>
          <a:xfrm>
            <a:off x="1646182" y="3761140"/>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9" name="Picture 8" descr="A white line on a green background&#10;&#10;Description automatically generated">
            <a:extLst>
              <a:ext uri="{FF2B5EF4-FFF2-40B4-BE49-F238E27FC236}">
                <a16:creationId xmlns:a16="http://schemas.microsoft.com/office/drawing/2014/main" id="{5ECF0EC1-EE9C-C836-A35C-EC92BBDBBFFA}"/>
              </a:ext>
            </a:extLst>
          </p:cNvPr>
          <p:cNvPicPr>
            <a:picLocks noChangeAspect="1"/>
          </p:cNvPicPr>
          <p:nvPr/>
        </p:nvPicPr>
        <p:blipFill>
          <a:blip r:embed="rId3"/>
          <a:stretch>
            <a:fillRect/>
          </a:stretch>
        </p:blipFill>
        <p:spPr>
          <a:xfrm>
            <a:off x="2115051" y="4032601"/>
            <a:ext cx="786061" cy="786061"/>
          </a:xfrm>
          <a:prstGeom prst="rect">
            <a:avLst/>
          </a:prstGeom>
        </p:spPr>
      </p:pic>
      <p:sp>
        <p:nvSpPr>
          <p:cNvPr id="23" name="Google Shape;86;p15">
            <a:extLst>
              <a:ext uri="{FF2B5EF4-FFF2-40B4-BE49-F238E27FC236}">
                <a16:creationId xmlns:a16="http://schemas.microsoft.com/office/drawing/2014/main" id="{C292323D-66C4-BCB6-43E8-C7C587525D83}"/>
              </a:ext>
            </a:extLst>
          </p:cNvPr>
          <p:cNvSpPr txBox="1"/>
          <p:nvPr/>
        </p:nvSpPr>
        <p:spPr>
          <a:xfrm>
            <a:off x="4706016" y="2699429"/>
            <a:ext cx="2323256"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Daily prediction</a:t>
            </a:r>
            <a:endParaRPr dirty="0">
              <a:solidFill>
                <a:schemeClr val="dk2"/>
              </a:solidFill>
            </a:endParaRPr>
          </a:p>
        </p:txBody>
      </p:sp>
      <p:cxnSp>
        <p:nvCxnSpPr>
          <p:cNvPr id="26" name="Google Shape;76;p14">
            <a:extLst>
              <a:ext uri="{FF2B5EF4-FFF2-40B4-BE49-F238E27FC236}">
                <a16:creationId xmlns:a16="http://schemas.microsoft.com/office/drawing/2014/main" id="{5042FAC5-AE95-4963-475E-0792F6FC1F3F}"/>
              </a:ext>
            </a:extLst>
          </p:cNvPr>
          <p:cNvCxnSpPr>
            <a:cxnSpLocks/>
            <a:stCxn id="8" idx="3"/>
            <a:endCxn id="7" idx="1"/>
          </p:cNvCxnSpPr>
          <p:nvPr/>
        </p:nvCxnSpPr>
        <p:spPr>
          <a:xfrm>
            <a:off x="3369982" y="4400653"/>
            <a:ext cx="1545248" cy="4837"/>
          </a:xfrm>
          <a:prstGeom prst="straightConnector1">
            <a:avLst/>
          </a:prstGeom>
          <a:noFill/>
          <a:ln w="38100" cap="flat" cmpd="sng">
            <a:solidFill>
              <a:schemeClr val="dk2"/>
            </a:solidFill>
            <a:prstDash val="solid"/>
            <a:round/>
            <a:headEnd type="none" w="med" len="med"/>
            <a:tailEnd type="stealth" w="med" len="med"/>
          </a:ln>
        </p:spPr>
      </p:cxnSp>
      <p:pic>
        <p:nvPicPr>
          <p:cNvPr id="11" name="Picture 10" descr="A purple square with white lines and a logo&#10;&#10;Description automatically generated">
            <a:extLst>
              <a:ext uri="{FF2B5EF4-FFF2-40B4-BE49-F238E27FC236}">
                <a16:creationId xmlns:a16="http://schemas.microsoft.com/office/drawing/2014/main" id="{DC680847-CC60-DAFD-75CD-3A202A20C709}"/>
              </a:ext>
            </a:extLst>
          </p:cNvPr>
          <p:cNvPicPr>
            <a:picLocks noChangeAspect="1"/>
          </p:cNvPicPr>
          <p:nvPr/>
        </p:nvPicPr>
        <p:blipFill rotWithShape="1">
          <a:blip r:embed="rId4"/>
          <a:srcRect l="37938" t="15102" r="39245" b="40409"/>
          <a:stretch/>
        </p:blipFill>
        <p:spPr>
          <a:xfrm>
            <a:off x="5435580" y="3486605"/>
            <a:ext cx="864129" cy="865932"/>
          </a:xfrm>
          <a:prstGeom prst="rect">
            <a:avLst/>
          </a:prstGeom>
        </p:spPr>
      </p:pic>
      <p:pic>
        <p:nvPicPr>
          <p:cNvPr id="32" name="Graphic 31">
            <a:extLst>
              <a:ext uri="{FF2B5EF4-FFF2-40B4-BE49-F238E27FC236}">
                <a16:creationId xmlns:a16="http://schemas.microsoft.com/office/drawing/2014/main" id="{EC0AB795-5C28-051C-2730-729F9EF6F76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48338" y="4405489"/>
            <a:ext cx="1038613" cy="1038613"/>
          </a:xfrm>
          <a:prstGeom prst="rect">
            <a:avLst/>
          </a:prstGeom>
        </p:spPr>
      </p:pic>
      <p:sp>
        <p:nvSpPr>
          <p:cNvPr id="10" name="Footer Placeholder 4">
            <a:extLst>
              <a:ext uri="{FF2B5EF4-FFF2-40B4-BE49-F238E27FC236}">
                <a16:creationId xmlns:a16="http://schemas.microsoft.com/office/drawing/2014/main" id="{241763E5-5C10-1245-BAC5-5632100EE752}"/>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52379066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1800" dirty="0"/>
              <a:t>Con los resultados del modelo que unen a los identificadores de diferentes proveedores, y los identificadores deterministas, se construye grafos arman a todos los identificadores que se observan en diferentes proveedores a un mismo usuario. El cual, para cada grafo se asigna un identificador único que nuclea a todos.</a:t>
            </a:r>
            <a:endParaRPr lang="es-ES_tradnl" sz="1800" i="1" dirty="0"/>
          </a:p>
        </p:txBody>
      </p:sp>
      <p:sp>
        <p:nvSpPr>
          <p:cNvPr id="10" name="Google Shape;71;p14">
            <a:extLst>
              <a:ext uri="{FF2B5EF4-FFF2-40B4-BE49-F238E27FC236}">
                <a16:creationId xmlns:a16="http://schemas.microsoft.com/office/drawing/2014/main" id="{37AC4487-627E-EBB0-EF8D-DCE11E8E52DA}"/>
              </a:ext>
            </a:extLst>
          </p:cNvPr>
          <p:cNvSpPr/>
          <p:nvPr/>
        </p:nvSpPr>
        <p:spPr>
          <a:xfrm>
            <a:off x="4830275" y="3764170"/>
            <a:ext cx="1904829" cy="2381044"/>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5" name="Google Shape;76;p14">
            <a:extLst>
              <a:ext uri="{FF2B5EF4-FFF2-40B4-BE49-F238E27FC236}">
                <a16:creationId xmlns:a16="http://schemas.microsoft.com/office/drawing/2014/main" id="{F45BF53B-B730-E061-5CD9-36B3A3D115A0}"/>
              </a:ext>
            </a:extLst>
          </p:cNvPr>
          <p:cNvCxnSpPr>
            <a:cxnSpLocks/>
            <a:stCxn id="10" idx="3"/>
            <a:endCxn id="17" idx="1"/>
          </p:cNvCxnSpPr>
          <p:nvPr/>
        </p:nvCxnSpPr>
        <p:spPr>
          <a:xfrm flipV="1">
            <a:off x="6735104" y="4948693"/>
            <a:ext cx="1649253" cy="5999"/>
          </a:xfrm>
          <a:prstGeom prst="straightConnector1">
            <a:avLst/>
          </a:prstGeom>
          <a:noFill/>
          <a:ln w="38100" cap="flat" cmpd="sng">
            <a:solidFill>
              <a:schemeClr val="dk2"/>
            </a:solidFill>
            <a:prstDash val="solid"/>
            <a:round/>
            <a:headEnd type="triangle" w="med" len="med"/>
            <a:tailEnd type="triangle" w="med" len="med"/>
          </a:ln>
        </p:spPr>
      </p:cxnSp>
      <p:sp>
        <p:nvSpPr>
          <p:cNvPr id="16" name="Google Shape;77;p14">
            <a:extLst>
              <a:ext uri="{FF2B5EF4-FFF2-40B4-BE49-F238E27FC236}">
                <a16:creationId xmlns:a16="http://schemas.microsoft.com/office/drawing/2014/main" id="{2D3C3357-B3C0-5E4F-21F8-2753C56BA97D}"/>
              </a:ext>
            </a:extLst>
          </p:cNvPr>
          <p:cNvSpPr txBox="1"/>
          <p:nvPr/>
        </p:nvSpPr>
        <p:spPr>
          <a:xfrm>
            <a:off x="8384357" y="3888188"/>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Parquet</a:t>
            </a:r>
            <a:endParaRPr b="1" dirty="0">
              <a:solidFill>
                <a:schemeClr val="dk2"/>
              </a:solidFill>
            </a:endParaRPr>
          </a:p>
        </p:txBody>
      </p:sp>
      <p:sp>
        <p:nvSpPr>
          <p:cNvPr id="17" name="Google Shape;71;p14">
            <a:extLst>
              <a:ext uri="{FF2B5EF4-FFF2-40B4-BE49-F238E27FC236}">
                <a16:creationId xmlns:a16="http://schemas.microsoft.com/office/drawing/2014/main" id="{91FD0E9B-C447-815F-6167-F4A9DF7CAA73}"/>
              </a:ext>
            </a:extLst>
          </p:cNvPr>
          <p:cNvSpPr/>
          <p:nvPr/>
        </p:nvSpPr>
        <p:spPr>
          <a:xfrm>
            <a:off x="8384357" y="4309180"/>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8" name="Picture 17" descr="A white line on a green background&#10;&#10;Description automatically generated">
            <a:extLst>
              <a:ext uri="{FF2B5EF4-FFF2-40B4-BE49-F238E27FC236}">
                <a16:creationId xmlns:a16="http://schemas.microsoft.com/office/drawing/2014/main" id="{144DC48B-ED45-1999-B878-BACE26C2C030}"/>
              </a:ext>
            </a:extLst>
          </p:cNvPr>
          <p:cNvPicPr>
            <a:picLocks noChangeAspect="1"/>
          </p:cNvPicPr>
          <p:nvPr/>
        </p:nvPicPr>
        <p:blipFill>
          <a:blip r:embed="rId3"/>
          <a:stretch>
            <a:fillRect/>
          </a:stretch>
        </p:blipFill>
        <p:spPr>
          <a:xfrm>
            <a:off x="8853226" y="4580641"/>
            <a:ext cx="786061" cy="786061"/>
          </a:xfrm>
          <a:prstGeom prst="rect">
            <a:avLst/>
          </a:prstGeom>
        </p:spPr>
      </p:pic>
      <p:sp>
        <p:nvSpPr>
          <p:cNvPr id="19" name="Google Shape;77;p14">
            <a:extLst>
              <a:ext uri="{FF2B5EF4-FFF2-40B4-BE49-F238E27FC236}">
                <a16:creationId xmlns:a16="http://schemas.microsoft.com/office/drawing/2014/main" id="{78CE7BFB-E2F7-02DC-DD79-6B597DCD6285}"/>
              </a:ext>
            </a:extLst>
          </p:cNvPr>
          <p:cNvSpPr txBox="1"/>
          <p:nvPr/>
        </p:nvSpPr>
        <p:spPr>
          <a:xfrm>
            <a:off x="1684282" y="4527700"/>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CSV</a:t>
            </a:r>
            <a:endParaRPr b="1" dirty="0">
              <a:solidFill>
                <a:schemeClr val="dk2"/>
              </a:solidFill>
            </a:endParaRPr>
          </a:p>
        </p:txBody>
      </p:sp>
      <p:sp>
        <p:nvSpPr>
          <p:cNvPr id="20" name="Google Shape;71;p14">
            <a:extLst>
              <a:ext uri="{FF2B5EF4-FFF2-40B4-BE49-F238E27FC236}">
                <a16:creationId xmlns:a16="http://schemas.microsoft.com/office/drawing/2014/main" id="{940FD880-34C7-65B2-06CE-545B99D83DA8}"/>
              </a:ext>
            </a:extLst>
          </p:cNvPr>
          <p:cNvSpPr/>
          <p:nvPr/>
        </p:nvSpPr>
        <p:spPr>
          <a:xfrm>
            <a:off x="1684282" y="4948692"/>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1" name="Picture 20" descr="A white line on a green background&#10;&#10;Description automatically generated">
            <a:extLst>
              <a:ext uri="{FF2B5EF4-FFF2-40B4-BE49-F238E27FC236}">
                <a16:creationId xmlns:a16="http://schemas.microsoft.com/office/drawing/2014/main" id="{7748B5A0-9E45-883A-4808-329E601012A3}"/>
              </a:ext>
            </a:extLst>
          </p:cNvPr>
          <p:cNvPicPr>
            <a:picLocks noChangeAspect="1"/>
          </p:cNvPicPr>
          <p:nvPr/>
        </p:nvPicPr>
        <p:blipFill>
          <a:blip r:embed="rId3"/>
          <a:stretch>
            <a:fillRect/>
          </a:stretch>
        </p:blipFill>
        <p:spPr>
          <a:xfrm>
            <a:off x="2153151" y="5220153"/>
            <a:ext cx="786061" cy="786061"/>
          </a:xfrm>
          <a:prstGeom prst="rect">
            <a:avLst/>
          </a:prstGeom>
        </p:spPr>
      </p:pic>
      <p:pic>
        <p:nvPicPr>
          <p:cNvPr id="22" name="Graphic 21">
            <a:extLst>
              <a:ext uri="{FF2B5EF4-FFF2-40B4-BE49-F238E27FC236}">
                <a16:creationId xmlns:a16="http://schemas.microsoft.com/office/drawing/2014/main" id="{501A87D4-8B67-7867-28F0-48F50A52BDE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033230" y="4010653"/>
            <a:ext cx="1513533" cy="786061"/>
          </a:xfrm>
          <a:prstGeom prst="rect">
            <a:avLst/>
          </a:prstGeom>
        </p:spPr>
      </p:pic>
      <p:pic>
        <p:nvPicPr>
          <p:cNvPr id="24" name="Picture 23" descr="A logo of a building&#10;&#10;Description automatically generated">
            <a:extLst>
              <a:ext uri="{FF2B5EF4-FFF2-40B4-BE49-F238E27FC236}">
                <a16:creationId xmlns:a16="http://schemas.microsoft.com/office/drawing/2014/main" id="{45E502DB-F22E-CFA2-C111-C5967F4C0EDE}"/>
              </a:ext>
            </a:extLst>
          </p:cNvPr>
          <p:cNvPicPr>
            <a:picLocks noChangeAspect="1"/>
          </p:cNvPicPr>
          <p:nvPr/>
        </p:nvPicPr>
        <p:blipFill>
          <a:blip r:embed="rId6"/>
          <a:stretch>
            <a:fillRect/>
          </a:stretch>
        </p:blipFill>
        <p:spPr>
          <a:xfrm>
            <a:off x="5033230" y="5053965"/>
            <a:ext cx="742950" cy="742950"/>
          </a:xfrm>
          <a:prstGeom prst="rect">
            <a:avLst/>
          </a:prstGeom>
        </p:spPr>
      </p:pic>
      <p:sp>
        <p:nvSpPr>
          <p:cNvPr id="28" name="Google Shape;86;p15">
            <a:extLst>
              <a:ext uri="{FF2B5EF4-FFF2-40B4-BE49-F238E27FC236}">
                <a16:creationId xmlns:a16="http://schemas.microsoft.com/office/drawing/2014/main" id="{177C60F2-5C2D-89DC-B877-5A38A0BA41B7}"/>
              </a:ext>
            </a:extLst>
          </p:cNvPr>
          <p:cNvSpPr txBox="1"/>
          <p:nvPr/>
        </p:nvSpPr>
        <p:spPr>
          <a:xfrm>
            <a:off x="5009546" y="3331661"/>
            <a:ext cx="15609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Daily</a:t>
            </a:r>
            <a:endParaRPr dirty="0">
              <a:solidFill>
                <a:schemeClr val="dk2"/>
              </a:solidFill>
            </a:endParaRPr>
          </a:p>
        </p:txBody>
      </p:sp>
      <p:cxnSp>
        <p:nvCxnSpPr>
          <p:cNvPr id="29" name="Google Shape;76;p14">
            <a:extLst>
              <a:ext uri="{FF2B5EF4-FFF2-40B4-BE49-F238E27FC236}">
                <a16:creationId xmlns:a16="http://schemas.microsoft.com/office/drawing/2014/main" id="{91FCD69A-C3A3-DDEF-D4B3-47FADA1B2EF4}"/>
              </a:ext>
            </a:extLst>
          </p:cNvPr>
          <p:cNvCxnSpPr>
            <a:cxnSpLocks/>
            <a:stCxn id="20" idx="3"/>
            <a:endCxn id="10" idx="1"/>
          </p:cNvCxnSpPr>
          <p:nvPr/>
        </p:nvCxnSpPr>
        <p:spPr>
          <a:xfrm flipV="1">
            <a:off x="3408082" y="4954692"/>
            <a:ext cx="1422193" cy="633513"/>
          </a:xfrm>
          <a:prstGeom prst="straightConnector1">
            <a:avLst/>
          </a:prstGeom>
          <a:noFill/>
          <a:ln w="38100" cap="flat" cmpd="sng">
            <a:solidFill>
              <a:schemeClr val="dk2"/>
            </a:solidFill>
            <a:prstDash val="solid"/>
            <a:round/>
            <a:headEnd type="none" w="med" len="med"/>
            <a:tailEnd type="stealth" w="med" len="med"/>
          </a:ln>
        </p:spPr>
      </p:cxnSp>
      <p:sp>
        <p:nvSpPr>
          <p:cNvPr id="32" name="Google Shape;77;p14">
            <a:extLst>
              <a:ext uri="{FF2B5EF4-FFF2-40B4-BE49-F238E27FC236}">
                <a16:creationId xmlns:a16="http://schemas.microsoft.com/office/drawing/2014/main" id="{4A90E6D1-342C-7AFE-EFF1-0787878628D1}"/>
              </a:ext>
            </a:extLst>
          </p:cNvPr>
          <p:cNvSpPr txBox="1"/>
          <p:nvPr/>
        </p:nvSpPr>
        <p:spPr>
          <a:xfrm>
            <a:off x="1692949" y="2849509"/>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Parquet</a:t>
            </a:r>
            <a:endParaRPr b="1" dirty="0">
              <a:solidFill>
                <a:schemeClr val="dk2"/>
              </a:solidFill>
            </a:endParaRPr>
          </a:p>
        </p:txBody>
      </p:sp>
      <p:sp>
        <p:nvSpPr>
          <p:cNvPr id="33" name="Google Shape;71;p14">
            <a:extLst>
              <a:ext uri="{FF2B5EF4-FFF2-40B4-BE49-F238E27FC236}">
                <a16:creationId xmlns:a16="http://schemas.microsoft.com/office/drawing/2014/main" id="{3752D9C7-C378-90D2-8EC7-158DB78B3E1F}"/>
              </a:ext>
            </a:extLst>
          </p:cNvPr>
          <p:cNvSpPr/>
          <p:nvPr/>
        </p:nvSpPr>
        <p:spPr>
          <a:xfrm>
            <a:off x="1692949" y="3270501"/>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4" name="Picture 33" descr="A white line on a green background&#10;&#10;Description automatically generated">
            <a:extLst>
              <a:ext uri="{FF2B5EF4-FFF2-40B4-BE49-F238E27FC236}">
                <a16:creationId xmlns:a16="http://schemas.microsoft.com/office/drawing/2014/main" id="{B48ABB73-7856-7BF2-2851-C1D838A9C0F7}"/>
              </a:ext>
            </a:extLst>
          </p:cNvPr>
          <p:cNvPicPr>
            <a:picLocks noChangeAspect="1"/>
          </p:cNvPicPr>
          <p:nvPr/>
        </p:nvPicPr>
        <p:blipFill>
          <a:blip r:embed="rId3"/>
          <a:stretch>
            <a:fillRect/>
          </a:stretch>
        </p:blipFill>
        <p:spPr>
          <a:xfrm>
            <a:off x="2161818" y="3541962"/>
            <a:ext cx="786061" cy="786061"/>
          </a:xfrm>
          <a:prstGeom prst="rect">
            <a:avLst/>
          </a:prstGeom>
        </p:spPr>
      </p:pic>
      <p:cxnSp>
        <p:nvCxnSpPr>
          <p:cNvPr id="35" name="Google Shape;76;p14">
            <a:extLst>
              <a:ext uri="{FF2B5EF4-FFF2-40B4-BE49-F238E27FC236}">
                <a16:creationId xmlns:a16="http://schemas.microsoft.com/office/drawing/2014/main" id="{E275E544-EFAE-9BD6-8DE0-6637CB9D8888}"/>
              </a:ext>
            </a:extLst>
          </p:cNvPr>
          <p:cNvCxnSpPr>
            <a:cxnSpLocks/>
            <a:stCxn id="33" idx="3"/>
          </p:cNvCxnSpPr>
          <p:nvPr/>
        </p:nvCxnSpPr>
        <p:spPr>
          <a:xfrm>
            <a:off x="3416749" y="3910014"/>
            <a:ext cx="1404859" cy="910972"/>
          </a:xfrm>
          <a:prstGeom prst="straightConnector1">
            <a:avLst/>
          </a:prstGeom>
          <a:noFill/>
          <a:ln w="38100" cap="flat" cmpd="sng">
            <a:solidFill>
              <a:schemeClr val="dk2"/>
            </a:solidFill>
            <a:prstDash val="solid"/>
            <a:round/>
            <a:headEnd type="none" w="med" len="med"/>
            <a:tailEnd type="stealth" w="med" len="med"/>
          </a:ln>
        </p:spPr>
      </p:cxnSp>
      <p:pic>
        <p:nvPicPr>
          <p:cNvPr id="38" name="Graphic 37">
            <a:extLst>
              <a:ext uri="{FF2B5EF4-FFF2-40B4-BE49-F238E27FC236}">
                <a16:creationId xmlns:a16="http://schemas.microsoft.com/office/drawing/2014/main" id="{A2D1EA2A-7BEB-B5DF-45AD-9DB19253E8F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782689" y="5052987"/>
            <a:ext cx="742951" cy="742951"/>
          </a:xfrm>
          <a:prstGeom prst="rect">
            <a:avLst/>
          </a:prstGeom>
        </p:spPr>
      </p:pic>
      <p:sp>
        <p:nvSpPr>
          <p:cNvPr id="4" name="Footer Placeholder 4">
            <a:extLst>
              <a:ext uri="{FF2B5EF4-FFF2-40B4-BE49-F238E27FC236}">
                <a16:creationId xmlns:a16="http://schemas.microsoft.com/office/drawing/2014/main" id="{E2D9D32F-19B2-6F51-B5DF-87AF78547FE1}"/>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23920230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Una vez que se tiene los datos del grafo. Se </a:t>
            </a:r>
            <a:r>
              <a:rPr lang="es-ES_tradnl" sz="2000" dirty="0" err="1"/>
              <a:t>ingestan</a:t>
            </a:r>
            <a:r>
              <a:rPr lang="es-ES_tradnl" sz="2000" dirty="0"/>
              <a:t> los datos en un </a:t>
            </a:r>
            <a:r>
              <a:rPr lang="es-ES_tradnl" sz="2000" dirty="0" err="1"/>
              <a:t>cluster</a:t>
            </a:r>
            <a:r>
              <a:rPr lang="es-ES_tradnl" sz="2000" dirty="0"/>
              <a:t> de Redis. Se usa como llave el </a:t>
            </a:r>
            <a:r>
              <a:rPr lang="es-ES_tradnl" sz="2000" dirty="0" err="1"/>
              <a:t>first</a:t>
            </a:r>
            <a:r>
              <a:rPr lang="es-ES_tradnl" sz="2000" dirty="0"/>
              <a:t> </a:t>
            </a:r>
            <a:r>
              <a:rPr lang="es-ES_tradnl" sz="2000" dirty="0" err="1"/>
              <a:t>party</a:t>
            </a:r>
            <a:r>
              <a:rPr lang="es-ES_tradnl" sz="2000" dirty="0"/>
              <a:t> cookie, y como valor el identificador único.</a:t>
            </a:r>
            <a:endParaRPr lang="es-ES_tradnl" sz="2000" i="1" dirty="0"/>
          </a:p>
        </p:txBody>
      </p:sp>
      <p:sp>
        <p:nvSpPr>
          <p:cNvPr id="12" name="Google Shape;77;p14">
            <a:extLst>
              <a:ext uri="{FF2B5EF4-FFF2-40B4-BE49-F238E27FC236}">
                <a16:creationId xmlns:a16="http://schemas.microsoft.com/office/drawing/2014/main" id="{8EDC431C-F091-68ED-D009-7840D9253D5A}"/>
              </a:ext>
            </a:extLst>
          </p:cNvPr>
          <p:cNvSpPr txBox="1"/>
          <p:nvPr/>
        </p:nvSpPr>
        <p:spPr>
          <a:xfrm>
            <a:off x="1903357" y="3429000"/>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Parquet</a:t>
            </a:r>
            <a:endParaRPr b="1" dirty="0">
              <a:solidFill>
                <a:schemeClr val="dk2"/>
              </a:solidFill>
            </a:endParaRPr>
          </a:p>
        </p:txBody>
      </p:sp>
      <p:sp>
        <p:nvSpPr>
          <p:cNvPr id="13" name="Google Shape;71;p14">
            <a:extLst>
              <a:ext uri="{FF2B5EF4-FFF2-40B4-BE49-F238E27FC236}">
                <a16:creationId xmlns:a16="http://schemas.microsoft.com/office/drawing/2014/main" id="{4C9E1461-D5EE-1D16-4BEE-B313F3585556}"/>
              </a:ext>
            </a:extLst>
          </p:cNvPr>
          <p:cNvSpPr/>
          <p:nvPr/>
        </p:nvSpPr>
        <p:spPr>
          <a:xfrm>
            <a:off x="1903357" y="3849992"/>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4" name="Picture 13" descr="A white line on a green background&#10;&#10;Description automatically generated">
            <a:extLst>
              <a:ext uri="{FF2B5EF4-FFF2-40B4-BE49-F238E27FC236}">
                <a16:creationId xmlns:a16="http://schemas.microsoft.com/office/drawing/2014/main" id="{CF9680B9-A8BE-E746-1AE1-D1236067BB57}"/>
              </a:ext>
            </a:extLst>
          </p:cNvPr>
          <p:cNvPicPr>
            <a:picLocks noChangeAspect="1"/>
          </p:cNvPicPr>
          <p:nvPr/>
        </p:nvPicPr>
        <p:blipFill>
          <a:blip r:embed="rId3"/>
          <a:stretch>
            <a:fillRect/>
          </a:stretch>
        </p:blipFill>
        <p:spPr>
          <a:xfrm>
            <a:off x="2372226" y="4121453"/>
            <a:ext cx="786061" cy="786061"/>
          </a:xfrm>
          <a:prstGeom prst="rect">
            <a:avLst/>
          </a:prstGeom>
        </p:spPr>
      </p:pic>
      <p:sp>
        <p:nvSpPr>
          <p:cNvPr id="23" name="Google Shape;86;p15">
            <a:extLst>
              <a:ext uri="{FF2B5EF4-FFF2-40B4-BE49-F238E27FC236}">
                <a16:creationId xmlns:a16="http://schemas.microsoft.com/office/drawing/2014/main" id="{D37558CA-24F8-1041-DD4F-0E93418748A7}"/>
              </a:ext>
            </a:extLst>
          </p:cNvPr>
          <p:cNvSpPr txBox="1"/>
          <p:nvPr/>
        </p:nvSpPr>
        <p:spPr>
          <a:xfrm>
            <a:off x="4857160" y="3429000"/>
            <a:ext cx="2323256"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Daily ingest</a:t>
            </a:r>
            <a:endParaRPr dirty="0">
              <a:solidFill>
                <a:schemeClr val="dk2"/>
              </a:solidFill>
            </a:endParaRPr>
          </a:p>
        </p:txBody>
      </p:sp>
      <p:sp>
        <p:nvSpPr>
          <p:cNvPr id="44" name="Google Shape;71;p14">
            <a:extLst>
              <a:ext uri="{FF2B5EF4-FFF2-40B4-BE49-F238E27FC236}">
                <a16:creationId xmlns:a16="http://schemas.microsoft.com/office/drawing/2014/main" id="{3C54A2AB-7E4A-FFF8-7CFA-95FB3CD51BF5}"/>
              </a:ext>
            </a:extLst>
          </p:cNvPr>
          <p:cNvSpPr/>
          <p:nvPr/>
        </p:nvSpPr>
        <p:spPr>
          <a:xfrm>
            <a:off x="5156888" y="3849992"/>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46" name="Google Shape;76;p14">
            <a:extLst>
              <a:ext uri="{FF2B5EF4-FFF2-40B4-BE49-F238E27FC236}">
                <a16:creationId xmlns:a16="http://schemas.microsoft.com/office/drawing/2014/main" id="{00A7EA0A-5D73-B1C7-1113-19EC0BF34E74}"/>
              </a:ext>
            </a:extLst>
          </p:cNvPr>
          <p:cNvCxnSpPr>
            <a:cxnSpLocks/>
          </p:cNvCxnSpPr>
          <p:nvPr/>
        </p:nvCxnSpPr>
        <p:spPr>
          <a:xfrm>
            <a:off x="3619398" y="4484667"/>
            <a:ext cx="1545248" cy="4837"/>
          </a:xfrm>
          <a:prstGeom prst="straightConnector1">
            <a:avLst/>
          </a:prstGeom>
          <a:noFill/>
          <a:ln w="38100" cap="flat" cmpd="sng">
            <a:solidFill>
              <a:schemeClr val="dk2"/>
            </a:solidFill>
            <a:prstDash val="solid"/>
            <a:round/>
            <a:headEnd type="none" w="med" len="med"/>
            <a:tailEnd type="stealth" w="med" len="med"/>
          </a:ln>
        </p:spPr>
      </p:cxnSp>
      <p:cxnSp>
        <p:nvCxnSpPr>
          <p:cNvPr id="47" name="Google Shape;76;p14">
            <a:extLst>
              <a:ext uri="{FF2B5EF4-FFF2-40B4-BE49-F238E27FC236}">
                <a16:creationId xmlns:a16="http://schemas.microsoft.com/office/drawing/2014/main" id="{0BA6F833-7E03-8CA5-CA94-9C8D5C9C14AD}"/>
              </a:ext>
            </a:extLst>
          </p:cNvPr>
          <p:cNvCxnSpPr>
            <a:cxnSpLocks/>
          </p:cNvCxnSpPr>
          <p:nvPr/>
        </p:nvCxnSpPr>
        <p:spPr>
          <a:xfrm>
            <a:off x="6899640" y="4476446"/>
            <a:ext cx="1545248" cy="4837"/>
          </a:xfrm>
          <a:prstGeom prst="straightConnector1">
            <a:avLst/>
          </a:prstGeom>
          <a:noFill/>
          <a:ln w="38100" cap="flat" cmpd="sng">
            <a:solidFill>
              <a:schemeClr val="dk2"/>
            </a:solidFill>
            <a:prstDash val="solid"/>
            <a:round/>
            <a:headEnd type="none" w="med" len="med"/>
            <a:tailEnd type="stealth" w="med" len="med"/>
          </a:ln>
        </p:spPr>
      </p:cxnSp>
      <p:sp>
        <p:nvSpPr>
          <p:cNvPr id="48" name="Google Shape;71;p14">
            <a:extLst>
              <a:ext uri="{FF2B5EF4-FFF2-40B4-BE49-F238E27FC236}">
                <a16:creationId xmlns:a16="http://schemas.microsoft.com/office/drawing/2014/main" id="{EF37546C-0456-1438-229E-35A36188AD4B}"/>
              </a:ext>
            </a:extLst>
          </p:cNvPr>
          <p:cNvSpPr/>
          <p:nvPr/>
        </p:nvSpPr>
        <p:spPr>
          <a:xfrm>
            <a:off x="8444888" y="3498802"/>
            <a:ext cx="1904829" cy="188877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49" name="Picture 48" descr="A stack of red blocks with white shapes&#10;&#10;Description automatically generated">
            <a:extLst>
              <a:ext uri="{FF2B5EF4-FFF2-40B4-BE49-F238E27FC236}">
                <a16:creationId xmlns:a16="http://schemas.microsoft.com/office/drawing/2014/main" id="{18604F96-00C5-85E0-1F5B-9C4059A9DD03}"/>
              </a:ext>
            </a:extLst>
          </p:cNvPr>
          <p:cNvPicPr>
            <a:picLocks noChangeAspect="1"/>
          </p:cNvPicPr>
          <p:nvPr/>
        </p:nvPicPr>
        <p:blipFill>
          <a:blip r:embed="rId4"/>
          <a:stretch>
            <a:fillRect/>
          </a:stretch>
        </p:blipFill>
        <p:spPr>
          <a:xfrm>
            <a:off x="8688855" y="3731990"/>
            <a:ext cx="1422400" cy="1422400"/>
          </a:xfrm>
          <a:prstGeom prst="rect">
            <a:avLst/>
          </a:prstGeom>
        </p:spPr>
      </p:pic>
      <p:pic>
        <p:nvPicPr>
          <p:cNvPr id="50" name="Picture 49" descr="A white and orange logo&#10;&#10;Description automatically generated">
            <a:extLst>
              <a:ext uri="{FF2B5EF4-FFF2-40B4-BE49-F238E27FC236}">
                <a16:creationId xmlns:a16="http://schemas.microsoft.com/office/drawing/2014/main" id="{805EA77F-5BB6-A86D-AE61-199A5597DCC2}"/>
              </a:ext>
            </a:extLst>
          </p:cNvPr>
          <p:cNvPicPr>
            <a:picLocks noChangeAspect="1"/>
          </p:cNvPicPr>
          <p:nvPr/>
        </p:nvPicPr>
        <p:blipFill>
          <a:blip r:embed="rId5"/>
          <a:stretch>
            <a:fillRect/>
          </a:stretch>
        </p:blipFill>
        <p:spPr>
          <a:xfrm>
            <a:off x="5613975" y="4079854"/>
            <a:ext cx="809625" cy="809625"/>
          </a:xfrm>
          <a:prstGeom prst="rect">
            <a:avLst/>
          </a:prstGeom>
        </p:spPr>
      </p:pic>
      <p:sp>
        <p:nvSpPr>
          <p:cNvPr id="4" name="Footer Placeholder 4">
            <a:extLst>
              <a:ext uri="{FF2B5EF4-FFF2-40B4-BE49-F238E27FC236}">
                <a16:creationId xmlns:a16="http://schemas.microsoft.com/office/drawing/2014/main" id="{F04632F1-4A92-5B61-9898-F1A099F9FC5B}"/>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38610992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Cuando un usuario visita un sitio web con el pixel, se obtiene su </a:t>
            </a:r>
            <a:r>
              <a:rPr lang="es-ES_tradnl" sz="2000" dirty="0" err="1"/>
              <a:t>first</a:t>
            </a:r>
            <a:r>
              <a:rPr lang="es-ES_tradnl" sz="2000" dirty="0"/>
              <a:t> </a:t>
            </a:r>
            <a:r>
              <a:rPr lang="es-ES_tradnl" sz="2000" dirty="0" err="1"/>
              <a:t>party</a:t>
            </a:r>
            <a:r>
              <a:rPr lang="es-ES_tradnl" sz="2000" dirty="0"/>
              <a:t> cookie y se obtiene el valor del identificador. Esto ocurre con muy baja latencia (&lt; 200ms), y ese identificador es el que luego se obtiene la audiencia para ir al Ad Exchange. </a:t>
            </a:r>
          </a:p>
        </p:txBody>
      </p:sp>
      <p:sp>
        <p:nvSpPr>
          <p:cNvPr id="48" name="Google Shape;71;p14">
            <a:extLst>
              <a:ext uri="{FF2B5EF4-FFF2-40B4-BE49-F238E27FC236}">
                <a16:creationId xmlns:a16="http://schemas.microsoft.com/office/drawing/2014/main" id="{EF37546C-0456-1438-229E-35A36188AD4B}"/>
              </a:ext>
            </a:extLst>
          </p:cNvPr>
          <p:cNvSpPr/>
          <p:nvPr/>
        </p:nvSpPr>
        <p:spPr>
          <a:xfrm>
            <a:off x="2059065" y="3429000"/>
            <a:ext cx="1904829" cy="188877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49" name="Picture 48" descr="A stack of red blocks with white shapes&#10;&#10;Description automatically generated">
            <a:extLst>
              <a:ext uri="{FF2B5EF4-FFF2-40B4-BE49-F238E27FC236}">
                <a16:creationId xmlns:a16="http://schemas.microsoft.com/office/drawing/2014/main" id="{18604F96-00C5-85E0-1F5B-9C4059A9DD03}"/>
              </a:ext>
            </a:extLst>
          </p:cNvPr>
          <p:cNvPicPr>
            <a:picLocks noChangeAspect="1"/>
          </p:cNvPicPr>
          <p:nvPr/>
        </p:nvPicPr>
        <p:blipFill>
          <a:blip r:embed="rId3"/>
          <a:stretch>
            <a:fillRect/>
          </a:stretch>
        </p:blipFill>
        <p:spPr>
          <a:xfrm>
            <a:off x="2303032" y="3662188"/>
            <a:ext cx="1422400" cy="1422400"/>
          </a:xfrm>
          <a:prstGeom prst="rect">
            <a:avLst/>
          </a:prstGeom>
        </p:spPr>
      </p:pic>
      <p:sp>
        <p:nvSpPr>
          <p:cNvPr id="4" name="Google Shape;71;p14">
            <a:extLst>
              <a:ext uri="{FF2B5EF4-FFF2-40B4-BE49-F238E27FC236}">
                <a16:creationId xmlns:a16="http://schemas.microsoft.com/office/drawing/2014/main" id="{E94F0066-A1BF-662A-2A86-4A6F698B38AC}"/>
              </a:ext>
            </a:extLst>
          </p:cNvPr>
          <p:cNvSpPr/>
          <p:nvPr/>
        </p:nvSpPr>
        <p:spPr>
          <a:xfrm>
            <a:off x="5238258" y="3695485"/>
            <a:ext cx="1904829"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7" name="Google Shape;75;p14">
            <a:extLst>
              <a:ext uri="{FF2B5EF4-FFF2-40B4-BE49-F238E27FC236}">
                <a16:creationId xmlns:a16="http://schemas.microsoft.com/office/drawing/2014/main" id="{B3F82805-9715-14F4-9D92-8BE4985D4542}"/>
              </a:ext>
            </a:extLst>
          </p:cNvPr>
          <p:cNvCxnSpPr>
            <a:cxnSpLocks/>
          </p:cNvCxnSpPr>
          <p:nvPr/>
        </p:nvCxnSpPr>
        <p:spPr>
          <a:xfrm flipH="1">
            <a:off x="7143087" y="4323733"/>
            <a:ext cx="1231745" cy="1"/>
          </a:xfrm>
          <a:prstGeom prst="straightConnector1">
            <a:avLst/>
          </a:prstGeom>
          <a:noFill/>
          <a:ln w="38100" cap="flat" cmpd="sng">
            <a:solidFill>
              <a:schemeClr val="dk2"/>
            </a:solidFill>
            <a:prstDash val="solid"/>
            <a:round/>
            <a:headEnd type="stealth" w="med" len="med"/>
            <a:tailEnd type="stealth" w="med" len="med"/>
          </a:ln>
        </p:spPr>
      </p:cxnSp>
      <p:sp>
        <p:nvSpPr>
          <p:cNvPr id="8" name="Rectangle 7">
            <a:extLst>
              <a:ext uri="{FF2B5EF4-FFF2-40B4-BE49-F238E27FC236}">
                <a16:creationId xmlns:a16="http://schemas.microsoft.com/office/drawing/2014/main" id="{DB07B240-7912-1A99-2440-BAFA644E8D3A}"/>
              </a:ext>
            </a:extLst>
          </p:cNvPr>
          <p:cNvSpPr/>
          <p:nvPr/>
        </p:nvSpPr>
        <p:spPr>
          <a:xfrm>
            <a:off x="8374832" y="3651418"/>
            <a:ext cx="1562100" cy="1323092"/>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Pixel en proveedor</a:t>
            </a:r>
          </a:p>
        </p:txBody>
      </p:sp>
      <p:pic>
        <p:nvPicPr>
          <p:cNvPr id="9" name="Picture 8" descr="A white and orange logo&#10;&#10;Description automatically generated">
            <a:extLst>
              <a:ext uri="{FF2B5EF4-FFF2-40B4-BE49-F238E27FC236}">
                <a16:creationId xmlns:a16="http://schemas.microsoft.com/office/drawing/2014/main" id="{5BDCFC5B-1ED5-3D1E-F81E-A1E129EEED06}"/>
              </a:ext>
            </a:extLst>
          </p:cNvPr>
          <p:cNvPicPr>
            <a:picLocks noChangeAspect="1"/>
          </p:cNvPicPr>
          <p:nvPr/>
        </p:nvPicPr>
        <p:blipFill>
          <a:blip r:embed="rId4"/>
          <a:stretch>
            <a:fillRect/>
          </a:stretch>
        </p:blipFill>
        <p:spPr>
          <a:xfrm>
            <a:off x="5785860" y="3918921"/>
            <a:ext cx="809625" cy="809625"/>
          </a:xfrm>
          <a:prstGeom prst="rect">
            <a:avLst/>
          </a:prstGeom>
        </p:spPr>
      </p:pic>
      <p:cxnSp>
        <p:nvCxnSpPr>
          <p:cNvPr id="10" name="Google Shape;75;p14">
            <a:extLst>
              <a:ext uri="{FF2B5EF4-FFF2-40B4-BE49-F238E27FC236}">
                <a16:creationId xmlns:a16="http://schemas.microsoft.com/office/drawing/2014/main" id="{04D7E533-B1AB-5637-DD2A-BE2C40BD27EE}"/>
              </a:ext>
            </a:extLst>
          </p:cNvPr>
          <p:cNvCxnSpPr>
            <a:cxnSpLocks/>
          </p:cNvCxnSpPr>
          <p:nvPr/>
        </p:nvCxnSpPr>
        <p:spPr>
          <a:xfrm flipH="1">
            <a:off x="3989700" y="4323733"/>
            <a:ext cx="1231745" cy="1"/>
          </a:xfrm>
          <a:prstGeom prst="straightConnector1">
            <a:avLst/>
          </a:prstGeom>
          <a:noFill/>
          <a:ln w="38100" cap="flat" cmpd="sng">
            <a:solidFill>
              <a:schemeClr val="dk2"/>
            </a:solidFill>
            <a:prstDash val="solid"/>
            <a:round/>
            <a:headEnd type="stealth" w="med" len="med"/>
            <a:tailEnd type="stealth" w="med" len="med"/>
          </a:ln>
        </p:spPr>
      </p:cxnSp>
      <p:sp>
        <p:nvSpPr>
          <p:cNvPr id="11" name="Footer Placeholder 4">
            <a:extLst>
              <a:ext uri="{FF2B5EF4-FFF2-40B4-BE49-F238E27FC236}">
                <a16:creationId xmlns:a16="http://schemas.microsoft.com/office/drawing/2014/main" id="{F793636E-E60C-1443-EBB3-6479C773AE9B}"/>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804810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Desplegado on-line</a:t>
            </a:r>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583420"/>
          </a:xfrm>
        </p:spPr>
        <p:txBody>
          <a:bodyPr>
            <a:normAutofit fontScale="85000" lnSpcReduction="20000"/>
          </a:bodyPr>
          <a:lstStyle/>
          <a:p>
            <a:pPr marL="0" indent="0">
              <a:buNone/>
            </a:pPr>
            <a:r>
              <a:rPr lang="es-ES_tradnl" sz="2400" dirty="0"/>
              <a:t>El protocolo de transferencia de estado representacional (REST) se ha convertido en un estándar de oro para muchas aplicaciones, y no es muy diferente para las aplicaciones de ML actuales. </a:t>
            </a:r>
          </a:p>
          <a:p>
            <a:pPr marL="0" indent="0">
              <a:buNone/>
            </a:pPr>
            <a:r>
              <a:rPr lang="es-ES_tradnl" sz="2400" dirty="0"/>
              <a:t>La mayoría de las empresas prefieren desarrollar sus aplicaciones de ML basadas en el protocolo REST API. Una API REST se basa en REST, un método arquitectónico utilizado para comunicarse principalmente en el desarrollo de servicios web. </a:t>
            </a:r>
          </a:p>
          <a:p>
            <a:pPr marL="0" indent="0">
              <a:buNone/>
            </a:pPr>
            <a:r>
              <a:rPr lang="es-ES_tradnl" sz="2400" dirty="0"/>
              <a:t>Servir a los modelos de ML a través de una API REST tiene muchos beneficios:</a:t>
            </a:r>
          </a:p>
          <a:p>
            <a:r>
              <a:rPr lang="es-ES_tradnl" sz="2400" dirty="0"/>
              <a:t>Ofrecer predicciones sobre la marcha a múltiples usuarios.</a:t>
            </a:r>
          </a:p>
          <a:p>
            <a:r>
              <a:rPr lang="es-ES_tradnl" sz="2400" dirty="0"/>
              <a:t>Agregar más instancias para ampliar la aplicación detrás de un balanceador de carga.</a:t>
            </a:r>
          </a:p>
          <a:p>
            <a:r>
              <a:rPr lang="es-ES_tradnl" sz="2400" dirty="0"/>
              <a:t>Combinar varios modelos utilizando diferentes </a:t>
            </a:r>
            <a:r>
              <a:rPr lang="es-ES_tradnl" sz="2400" dirty="0" err="1"/>
              <a:t>Endpoints</a:t>
            </a:r>
            <a:r>
              <a:rPr lang="es-ES_tradnl" sz="2400" dirty="0"/>
              <a:t> de la API.</a:t>
            </a:r>
          </a:p>
          <a:p>
            <a:r>
              <a:rPr lang="es-ES_tradnl" sz="2400" dirty="0"/>
              <a:t>Separar el entorno operativo del modelo del entorno de cara al usuario.</a:t>
            </a:r>
          </a:p>
          <a:p>
            <a:r>
              <a:rPr lang="es-ES_tradnl" sz="2400" dirty="0"/>
              <a:t>Habilitar la arquitectura basada en microservicios. Por lo tanto, los equipos pueden trabajar de forma independiente para desarrollar y mejorar los servicios.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3" y="1447155"/>
            <a:ext cx="9724835" cy="461665"/>
          </a:xfrm>
          <a:prstGeom prst="rect">
            <a:avLst/>
          </a:prstGeom>
          <a:noFill/>
        </p:spPr>
        <p:txBody>
          <a:bodyPr wrap="square">
            <a:spAutoFit/>
          </a:bodyPr>
          <a:lstStyle/>
          <a:p>
            <a:pPr marL="0" indent="0">
              <a:buNone/>
            </a:pPr>
            <a:r>
              <a:rPr lang="es-ES_tradnl" sz="2400" b="1" dirty="0">
                <a:solidFill>
                  <a:schemeClr val="accent1"/>
                </a:solidFill>
              </a:rPr>
              <a:t>Gold estándar de </a:t>
            </a:r>
            <a:r>
              <a:rPr lang="es-ES_tradnl" sz="2400" b="1" dirty="0" err="1">
                <a:solidFill>
                  <a:schemeClr val="accent1"/>
                </a:solidFill>
              </a:rPr>
              <a:t>APIs</a:t>
            </a:r>
            <a:r>
              <a:rPr lang="es-ES_tradnl" sz="2400" b="1" dirty="0">
                <a:solidFill>
                  <a:schemeClr val="accent1"/>
                </a:solidFill>
              </a:rPr>
              <a:t>: REST API</a:t>
            </a:r>
          </a:p>
        </p:txBody>
      </p:sp>
      <p:sp>
        <p:nvSpPr>
          <p:cNvPr id="7" name="Slide Number Placeholder 5">
            <a:extLst>
              <a:ext uri="{FF2B5EF4-FFF2-40B4-BE49-F238E27FC236}">
                <a16:creationId xmlns:a16="http://schemas.microsoft.com/office/drawing/2014/main" id="{19D248AB-E428-DA63-5BD3-F454CE7358B8}"/>
              </a:ext>
            </a:extLst>
          </p:cNvPr>
          <p:cNvSpPr>
            <a:spLocks noGrp="1"/>
          </p:cNvSpPr>
          <p:nvPr>
            <p:ph type="sldNum" sz="quarter" idx="12"/>
          </p:nvPr>
        </p:nvSpPr>
        <p:spPr>
          <a:xfrm>
            <a:off x="8990106" y="6416675"/>
            <a:ext cx="2743200" cy="365125"/>
          </a:xfrm>
        </p:spPr>
        <p:txBody>
          <a:bodyPr/>
          <a:lstStyle/>
          <a:p>
            <a:fld id="{73B850FF-6169-4056-8077-06FFA93A5366}" type="slidenum">
              <a:rPr lang="en-US" sz="1400" smtClean="0"/>
              <a:t>7</a:t>
            </a:fld>
            <a:endParaRPr lang="en-US" dirty="0"/>
          </a:p>
        </p:txBody>
      </p:sp>
      <p:sp>
        <p:nvSpPr>
          <p:cNvPr id="6" name="Footer Placeholder 4">
            <a:extLst>
              <a:ext uri="{FF2B5EF4-FFF2-40B4-BE49-F238E27FC236}">
                <a16:creationId xmlns:a16="http://schemas.microsoft.com/office/drawing/2014/main" id="{473389C7-E158-D8E3-1791-977229C01EBA}"/>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5532308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70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Para el entrenamiento, cada semana se levantan los datos de los últimos 6 meses de visitas de aquellos usuarios que están registrados o se sabe deterministamente de que usuario son las visitas. Se entrena el modelo, y se compara el resultado con el modelo anterior con respecto a un lote de testeo. Si es mejor, se guarda el artefacto del modelo para su uso en predicciones.</a:t>
            </a:r>
          </a:p>
        </p:txBody>
      </p:sp>
      <p:sp>
        <p:nvSpPr>
          <p:cNvPr id="11" name="Google Shape;71;p14">
            <a:extLst>
              <a:ext uri="{FF2B5EF4-FFF2-40B4-BE49-F238E27FC236}">
                <a16:creationId xmlns:a16="http://schemas.microsoft.com/office/drawing/2014/main" id="{ED9138D2-A906-75AC-6F38-DFB9AA593F0A}"/>
              </a:ext>
            </a:extLst>
          </p:cNvPr>
          <p:cNvSpPr/>
          <p:nvPr/>
        </p:nvSpPr>
        <p:spPr>
          <a:xfrm>
            <a:off x="5153355" y="3566113"/>
            <a:ext cx="1904829" cy="2488849"/>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2" name="Google Shape;76;p14">
            <a:extLst>
              <a:ext uri="{FF2B5EF4-FFF2-40B4-BE49-F238E27FC236}">
                <a16:creationId xmlns:a16="http://schemas.microsoft.com/office/drawing/2014/main" id="{342FF241-1093-FBE5-3C46-3C26642C5048}"/>
              </a:ext>
            </a:extLst>
          </p:cNvPr>
          <p:cNvCxnSpPr>
            <a:cxnSpLocks/>
            <a:stCxn id="11" idx="3"/>
            <a:endCxn id="14" idx="1"/>
          </p:cNvCxnSpPr>
          <p:nvPr/>
        </p:nvCxnSpPr>
        <p:spPr>
          <a:xfrm flipV="1">
            <a:off x="7058184" y="4805700"/>
            <a:ext cx="1533090" cy="4838"/>
          </a:xfrm>
          <a:prstGeom prst="straightConnector1">
            <a:avLst/>
          </a:prstGeom>
          <a:noFill/>
          <a:ln w="38100" cap="flat" cmpd="sng">
            <a:solidFill>
              <a:schemeClr val="dk2"/>
            </a:solidFill>
            <a:prstDash val="solid"/>
            <a:round/>
            <a:headEnd type="none" w="med" len="med"/>
            <a:tailEnd type="stealth" w="med" len="med"/>
          </a:ln>
        </p:spPr>
      </p:cxnSp>
      <p:sp>
        <p:nvSpPr>
          <p:cNvPr id="13" name="Google Shape;77;p14">
            <a:extLst>
              <a:ext uri="{FF2B5EF4-FFF2-40B4-BE49-F238E27FC236}">
                <a16:creationId xmlns:a16="http://schemas.microsoft.com/office/drawing/2014/main" id="{36A9E825-94C7-F711-8726-C08A501408C6}"/>
              </a:ext>
            </a:extLst>
          </p:cNvPr>
          <p:cNvSpPr txBox="1"/>
          <p:nvPr/>
        </p:nvSpPr>
        <p:spPr>
          <a:xfrm>
            <a:off x="8603431" y="3485414"/>
            <a:ext cx="1723800" cy="73863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Artefacto del modelo</a:t>
            </a:r>
            <a:endParaRPr b="1" dirty="0">
              <a:solidFill>
                <a:schemeClr val="dk2"/>
              </a:solidFill>
            </a:endParaRPr>
          </a:p>
        </p:txBody>
      </p:sp>
      <p:sp>
        <p:nvSpPr>
          <p:cNvPr id="14" name="Google Shape;71;p14">
            <a:extLst>
              <a:ext uri="{FF2B5EF4-FFF2-40B4-BE49-F238E27FC236}">
                <a16:creationId xmlns:a16="http://schemas.microsoft.com/office/drawing/2014/main" id="{0E58EE1B-A89E-A690-FE00-4FA9F828F19D}"/>
              </a:ext>
            </a:extLst>
          </p:cNvPr>
          <p:cNvSpPr/>
          <p:nvPr/>
        </p:nvSpPr>
        <p:spPr>
          <a:xfrm>
            <a:off x="8591274" y="4166187"/>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5" name="Picture 14" descr="A white line on a green background&#10;&#10;Description automatically generated">
            <a:extLst>
              <a:ext uri="{FF2B5EF4-FFF2-40B4-BE49-F238E27FC236}">
                <a16:creationId xmlns:a16="http://schemas.microsoft.com/office/drawing/2014/main" id="{5F2C752A-7FAB-1E5F-18B4-F415C890BFD8}"/>
              </a:ext>
            </a:extLst>
          </p:cNvPr>
          <p:cNvPicPr>
            <a:picLocks noChangeAspect="1"/>
          </p:cNvPicPr>
          <p:nvPr/>
        </p:nvPicPr>
        <p:blipFill>
          <a:blip r:embed="rId3"/>
          <a:stretch>
            <a:fillRect/>
          </a:stretch>
        </p:blipFill>
        <p:spPr>
          <a:xfrm>
            <a:off x="9072301" y="4472293"/>
            <a:ext cx="786061" cy="786061"/>
          </a:xfrm>
          <a:prstGeom prst="rect">
            <a:avLst/>
          </a:prstGeom>
        </p:spPr>
      </p:pic>
      <p:sp>
        <p:nvSpPr>
          <p:cNvPr id="16" name="Google Shape;77;p14">
            <a:extLst>
              <a:ext uri="{FF2B5EF4-FFF2-40B4-BE49-F238E27FC236}">
                <a16:creationId xmlns:a16="http://schemas.microsoft.com/office/drawing/2014/main" id="{150AC1FA-0B55-ED43-92A0-3459AA10DD8A}"/>
              </a:ext>
            </a:extLst>
          </p:cNvPr>
          <p:cNvSpPr txBox="1"/>
          <p:nvPr/>
        </p:nvSpPr>
        <p:spPr>
          <a:xfrm>
            <a:off x="1884307" y="3745196"/>
            <a:ext cx="1723800"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dirty="0">
                <a:solidFill>
                  <a:schemeClr val="dk2"/>
                </a:solidFill>
              </a:rPr>
              <a:t>Parquet</a:t>
            </a:r>
            <a:endParaRPr b="1" dirty="0">
              <a:solidFill>
                <a:schemeClr val="dk2"/>
              </a:solidFill>
            </a:endParaRPr>
          </a:p>
        </p:txBody>
      </p:sp>
      <p:sp>
        <p:nvSpPr>
          <p:cNvPr id="17" name="Google Shape;71;p14">
            <a:extLst>
              <a:ext uri="{FF2B5EF4-FFF2-40B4-BE49-F238E27FC236}">
                <a16:creationId xmlns:a16="http://schemas.microsoft.com/office/drawing/2014/main" id="{647AC7B5-B23D-74A2-94D9-BA279317DDD0}"/>
              </a:ext>
            </a:extLst>
          </p:cNvPr>
          <p:cNvSpPr/>
          <p:nvPr/>
        </p:nvSpPr>
        <p:spPr>
          <a:xfrm>
            <a:off x="1884307" y="4166188"/>
            <a:ext cx="1723800" cy="1279025"/>
          </a:xfrm>
          <a:prstGeom prst="roundRect">
            <a:avLst>
              <a:gd name="adj" fmla="val 16667"/>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8" name="Picture 17" descr="A white line on a green background&#10;&#10;Description automatically generated">
            <a:extLst>
              <a:ext uri="{FF2B5EF4-FFF2-40B4-BE49-F238E27FC236}">
                <a16:creationId xmlns:a16="http://schemas.microsoft.com/office/drawing/2014/main" id="{3B093BCB-68CC-A5D3-134E-9B5DB34586E6}"/>
              </a:ext>
            </a:extLst>
          </p:cNvPr>
          <p:cNvPicPr>
            <a:picLocks noChangeAspect="1"/>
          </p:cNvPicPr>
          <p:nvPr/>
        </p:nvPicPr>
        <p:blipFill>
          <a:blip r:embed="rId3"/>
          <a:stretch>
            <a:fillRect/>
          </a:stretch>
        </p:blipFill>
        <p:spPr>
          <a:xfrm>
            <a:off x="2353176" y="4437649"/>
            <a:ext cx="786061" cy="786061"/>
          </a:xfrm>
          <a:prstGeom prst="rect">
            <a:avLst/>
          </a:prstGeom>
        </p:spPr>
      </p:pic>
      <p:sp>
        <p:nvSpPr>
          <p:cNvPr id="19" name="Google Shape;86;p15">
            <a:extLst>
              <a:ext uri="{FF2B5EF4-FFF2-40B4-BE49-F238E27FC236}">
                <a16:creationId xmlns:a16="http://schemas.microsoft.com/office/drawing/2014/main" id="{616F99AA-F831-777B-F3E0-21F24AA57416}"/>
              </a:ext>
            </a:extLst>
          </p:cNvPr>
          <p:cNvSpPr txBox="1"/>
          <p:nvPr/>
        </p:nvSpPr>
        <p:spPr>
          <a:xfrm>
            <a:off x="4944141" y="3104477"/>
            <a:ext cx="2323256"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dirty="0">
                <a:solidFill>
                  <a:schemeClr val="dk2"/>
                </a:solidFill>
              </a:rPr>
              <a:t>Weekly prediction</a:t>
            </a:r>
            <a:endParaRPr dirty="0">
              <a:solidFill>
                <a:schemeClr val="dk2"/>
              </a:solidFill>
            </a:endParaRPr>
          </a:p>
        </p:txBody>
      </p:sp>
      <p:cxnSp>
        <p:nvCxnSpPr>
          <p:cNvPr id="20" name="Google Shape;76;p14">
            <a:extLst>
              <a:ext uri="{FF2B5EF4-FFF2-40B4-BE49-F238E27FC236}">
                <a16:creationId xmlns:a16="http://schemas.microsoft.com/office/drawing/2014/main" id="{FFE88901-1299-B6D0-6923-3361B862A711}"/>
              </a:ext>
            </a:extLst>
          </p:cNvPr>
          <p:cNvCxnSpPr>
            <a:cxnSpLocks/>
            <a:stCxn id="17" idx="3"/>
            <a:endCxn id="11" idx="1"/>
          </p:cNvCxnSpPr>
          <p:nvPr/>
        </p:nvCxnSpPr>
        <p:spPr>
          <a:xfrm>
            <a:off x="3608107" y="4805701"/>
            <a:ext cx="1545248" cy="4837"/>
          </a:xfrm>
          <a:prstGeom prst="straightConnector1">
            <a:avLst/>
          </a:prstGeom>
          <a:noFill/>
          <a:ln w="38100" cap="flat" cmpd="sng">
            <a:solidFill>
              <a:schemeClr val="dk2"/>
            </a:solidFill>
            <a:prstDash val="solid"/>
            <a:round/>
            <a:headEnd type="none" w="med" len="med"/>
            <a:tailEnd type="stealth" w="med" len="med"/>
          </a:ln>
        </p:spPr>
      </p:cxnSp>
      <p:pic>
        <p:nvPicPr>
          <p:cNvPr id="21" name="Picture 20" descr="A purple square with white lines and a logo&#10;&#10;Description automatically generated">
            <a:extLst>
              <a:ext uri="{FF2B5EF4-FFF2-40B4-BE49-F238E27FC236}">
                <a16:creationId xmlns:a16="http://schemas.microsoft.com/office/drawing/2014/main" id="{94A5AD26-FD55-2ABC-CDAD-C726AF4A9ADF}"/>
              </a:ext>
            </a:extLst>
          </p:cNvPr>
          <p:cNvPicPr>
            <a:picLocks noChangeAspect="1"/>
          </p:cNvPicPr>
          <p:nvPr/>
        </p:nvPicPr>
        <p:blipFill rotWithShape="1">
          <a:blip r:embed="rId4"/>
          <a:srcRect l="37938" t="15102" r="39245" b="40409"/>
          <a:stretch/>
        </p:blipFill>
        <p:spPr>
          <a:xfrm>
            <a:off x="5673705" y="3891653"/>
            <a:ext cx="864129" cy="865932"/>
          </a:xfrm>
          <a:prstGeom prst="rect">
            <a:avLst/>
          </a:prstGeom>
        </p:spPr>
      </p:pic>
      <p:pic>
        <p:nvPicPr>
          <p:cNvPr id="22" name="Graphic 21">
            <a:extLst>
              <a:ext uri="{FF2B5EF4-FFF2-40B4-BE49-F238E27FC236}">
                <a16:creationId xmlns:a16="http://schemas.microsoft.com/office/drawing/2014/main" id="{4BFC7C7A-6D5A-8EEF-A51A-EF52701BDFD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586463" y="4810537"/>
            <a:ext cx="1038613" cy="1038613"/>
          </a:xfrm>
          <a:prstGeom prst="rect">
            <a:avLst/>
          </a:prstGeom>
        </p:spPr>
      </p:pic>
      <p:sp>
        <p:nvSpPr>
          <p:cNvPr id="4" name="Footer Placeholder 4">
            <a:extLst>
              <a:ext uri="{FF2B5EF4-FFF2-40B4-BE49-F238E27FC236}">
                <a16:creationId xmlns:a16="http://schemas.microsoft.com/office/drawing/2014/main" id="{CFA56C8E-7AFC-1F49-2D7D-3BC2CB45CC0B}"/>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19968661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Problema de seguimiento de usuarios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71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1" cy="4453890"/>
          </a:xfrm>
        </p:spPr>
        <p:txBody>
          <a:bodyPr>
            <a:normAutofit/>
          </a:bodyPr>
          <a:lstStyle/>
          <a:p>
            <a:pPr marL="0" indent="0">
              <a:buNone/>
            </a:pPr>
            <a:r>
              <a:rPr lang="es-ES_tradnl" sz="2000" dirty="0"/>
              <a:t>Durante el entrenamiento se guardan las métricas del modelo, y durante la predicción se guardan métricas asociadas a la cantidad de grafos y tamaños de los mismo para evaluación del estado de salud del sistema. </a:t>
            </a:r>
          </a:p>
        </p:txBody>
      </p:sp>
      <p:sp>
        <p:nvSpPr>
          <p:cNvPr id="4" name="Footer Placeholder 4">
            <a:extLst>
              <a:ext uri="{FF2B5EF4-FFF2-40B4-BE49-F238E27FC236}">
                <a16:creationId xmlns:a16="http://schemas.microsoft.com/office/drawing/2014/main" id="{14F1336F-A20B-B176-4D98-7A1BD0C67EC6}"/>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585221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Desplegado on-line</a:t>
            </a:r>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583420"/>
          </a:xfrm>
        </p:spPr>
        <p:txBody>
          <a:bodyPr>
            <a:normAutofit/>
          </a:bodyPr>
          <a:lstStyle/>
          <a:p>
            <a:pPr marL="0" indent="0">
              <a:buNone/>
            </a:pPr>
            <a:r>
              <a:rPr lang="es-ES_tradnl" sz="2000" dirty="0"/>
              <a:t>HTTP (</a:t>
            </a:r>
            <a:r>
              <a:rPr lang="es-ES_tradnl" sz="2000" dirty="0" err="1"/>
              <a:t>Hypertext</a:t>
            </a:r>
            <a:r>
              <a:rPr lang="es-ES_tradnl" sz="2000" dirty="0"/>
              <a:t> Transfer </a:t>
            </a:r>
            <a:r>
              <a:rPr lang="es-ES_tradnl" sz="2000" dirty="0" err="1"/>
              <a:t>Protocol</a:t>
            </a:r>
            <a:r>
              <a:rPr lang="es-ES_tradnl" sz="2000" dirty="0"/>
              <a:t>) es un protocolo de comunicación utilizado para la transferencia de información en la web. </a:t>
            </a:r>
          </a:p>
          <a:p>
            <a:pPr marL="0" indent="0">
              <a:buNone/>
            </a:pPr>
            <a:r>
              <a:rPr lang="es-ES_tradnl" sz="2000" dirty="0"/>
              <a:t>HTTP funciona según un modelo </a:t>
            </a:r>
            <a:r>
              <a:rPr lang="es-ES_tradnl" sz="2000" b="1" dirty="0">
                <a:solidFill>
                  <a:schemeClr val="accent4">
                    <a:lumMod val="60000"/>
                    <a:lumOff val="40000"/>
                  </a:schemeClr>
                </a:solidFill>
              </a:rPr>
              <a:t>cliente-servidor,</a:t>
            </a:r>
            <a:r>
              <a:rPr lang="es-ES_tradnl" sz="2000" dirty="0"/>
              <a:t> donde un cliente (como un navegador web) realiza solicitudes a un servidor, y el servidor responde a esas solicitudes con los datos solicitados.</a:t>
            </a:r>
          </a:p>
          <a:p>
            <a:pPr marL="0" indent="0">
              <a:buNone/>
            </a:pPr>
            <a:r>
              <a:rPr lang="es-ES_tradnl" sz="2000" dirty="0"/>
              <a:t>Para poder utilizar una API es necesario conocer los métodos HTTP que vimos recién y los códigos de estado que nos puede devolver.</a:t>
            </a:r>
          </a:p>
          <a:p>
            <a:pPr marL="0" indent="0">
              <a:buNone/>
            </a:pPr>
            <a:endParaRPr lang="es-ES_tradnl" sz="2400" dirty="0"/>
          </a:p>
          <a:p>
            <a:pPr marL="0" indent="0">
              <a:buNone/>
            </a:pPr>
            <a:endParaRPr lang="es-ES_tradnl" sz="2400" dirty="0"/>
          </a:p>
          <a:p>
            <a:pPr marL="0" indent="0">
              <a:buNone/>
            </a:pPr>
            <a:endParaRPr lang="es-ES_tradnl" sz="2400" dirty="0"/>
          </a:p>
        </p:txBody>
      </p:sp>
      <p:sp>
        <p:nvSpPr>
          <p:cNvPr id="4" name="TextBox 3">
            <a:extLst>
              <a:ext uri="{FF2B5EF4-FFF2-40B4-BE49-F238E27FC236}">
                <a16:creationId xmlns:a16="http://schemas.microsoft.com/office/drawing/2014/main" id="{EA0C961A-D509-1C09-603D-04F12C9793A6}"/>
              </a:ext>
            </a:extLst>
          </p:cNvPr>
          <p:cNvSpPr txBox="1"/>
          <p:nvPr/>
        </p:nvSpPr>
        <p:spPr>
          <a:xfrm>
            <a:off x="458693" y="1447155"/>
            <a:ext cx="9724835" cy="461665"/>
          </a:xfrm>
          <a:prstGeom prst="rect">
            <a:avLst/>
          </a:prstGeom>
          <a:noFill/>
        </p:spPr>
        <p:txBody>
          <a:bodyPr wrap="square">
            <a:spAutoFit/>
          </a:bodyPr>
          <a:lstStyle/>
          <a:p>
            <a:pPr marL="0" indent="0">
              <a:buNone/>
            </a:pPr>
            <a:r>
              <a:rPr lang="es-ES_tradnl" sz="2400" b="1" dirty="0">
                <a:solidFill>
                  <a:schemeClr val="accent1"/>
                </a:solidFill>
              </a:rPr>
              <a:t>Gold estándar de </a:t>
            </a:r>
            <a:r>
              <a:rPr lang="es-ES_tradnl" sz="2400" b="1" dirty="0" err="1">
                <a:solidFill>
                  <a:schemeClr val="accent1"/>
                </a:solidFill>
              </a:rPr>
              <a:t>APIs</a:t>
            </a:r>
            <a:r>
              <a:rPr lang="es-ES_tradnl" sz="2400" b="1" dirty="0">
                <a:solidFill>
                  <a:schemeClr val="accent1"/>
                </a:solidFill>
              </a:rPr>
              <a:t>: REST API</a:t>
            </a:r>
          </a:p>
        </p:txBody>
      </p:sp>
      <p:sp>
        <p:nvSpPr>
          <p:cNvPr id="7" name="Slide Number Placeholder 5">
            <a:extLst>
              <a:ext uri="{FF2B5EF4-FFF2-40B4-BE49-F238E27FC236}">
                <a16:creationId xmlns:a16="http://schemas.microsoft.com/office/drawing/2014/main" id="{CA420324-9AE9-4AC4-B994-85BA8276D535}"/>
              </a:ext>
            </a:extLst>
          </p:cNvPr>
          <p:cNvSpPr>
            <a:spLocks noGrp="1"/>
          </p:cNvSpPr>
          <p:nvPr>
            <p:ph type="sldNum" sz="quarter" idx="12"/>
          </p:nvPr>
        </p:nvSpPr>
        <p:spPr>
          <a:xfrm>
            <a:off x="8990106" y="6416675"/>
            <a:ext cx="2743200" cy="365125"/>
          </a:xfrm>
        </p:spPr>
        <p:txBody>
          <a:bodyPr/>
          <a:lstStyle/>
          <a:p>
            <a:fld id="{73B850FF-6169-4056-8077-06FFA93A5366}" type="slidenum">
              <a:rPr lang="en-US" sz="1400" smtClean="0"/>
              <a:t>8</a:t>
            </a:fld>
            <a:endParaRPr lang="en-US" dirty="0"/>
          </a:p>
        </p:txBody>
      </p:sp>
      <p:pic>
        <p:nvPicPr>
          <p:cNvPr id="9" name="Graphic 8" descr="Laptop with solid fill">
            <a:extLst>
              <a:ext uri="{FF2B5EF4-FFF2-40B4-BE49-F238E27FC236}">
                <a16:creationId xmlns:a16="http://schemas.microsoft.com/office/drawing/2014/main" id="{0E8A7408-E4EE-787E-4BC7-1E15471D4F4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64971" y="4953645"/>
            <a:ext cx="914400" cy="914400"/>
          </a:xfrm>
          <a:prstGeom prst="rect">
            <a:avLst/>
          </a:prstGeom>
        </p:spPr>
      </p:pic>
      <p:pic>
        <p:nvPicPr>
          <p:cNvPr id="11" name="Graphic 10" descr="Server with solid fill">
            <a:extLst>
              <a:ext uri="{FF2B5EF4-FFF2-40B4-BE49-F238E27FC236}">
                <a16:creationId xmlns:a16="http://schemas.microsoft.com/office/drawing/2014/main" id="{C722EC39-A9F1-A7A4-8679-614ACBBF8BE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686053" y="4953645"/>
            <a:ext cx="914400" cy="914400"/>
          </a:xfrm>
          <a:prstGeom prst="rect">
            <a:avLst/>
          </a:prstGeom>
        </p:spPr>
      </p:pic>
      <p:pic>
        <p:nvPicPr>
          <p:cNvPr id="13" name="Graphic 12" descr="Layers Design outline">
            <a:extLst>
              <a:ext uri="{FF2B5EF4-FFF2-40B4-BE49-F238E27FC236}">
                <a16:creationId xmlns:a16="http://schemas.microsoft.com/office/drawing/2014/main" id="{F818ABA9-9B8A-66D5-7223-5BB504053C4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638800" y="4953645"/>
            <a:ext cx="914400" cy="914400"/>
          </a:xfrm>
          <a:prstGeom prst="rect">
            <a:avLst/>
          </a:prstGeom>
        </p:spPr>
      </p:pic>
      <p:sp>
        <p:nvSpPr>
          <p:cNvPr id="14" name="TextBox 13">
            <a:extLst>
              <a:ext uri="{FF2B5EF4-FFF2-40B4-BE49-F238E27FC236}">
                <a16:creationId xmlns:a16="http://schemas.microsoft.com/office/drawing/2014/main" id="{642C3397-0843-C3DC-6F37-4E1D8FE2FE6B}"/>
              </a:ext>
            </a:extLst>
          </p:cNvPr>
          <p:cNvSpPr txBox="1"/>
          <p:nvPr/>
        </p:nvSpPr>
        <p:spPr>
          <a:xfrm>
            <a:off x="2741294" y="5683379"/>
            <a:ext cx="938077" cy="369332"/>
          </a:xfrm>
          <a:prstGeom prst="rect">
            <a:avLst/>
          </a:prstGeom>
          <a:noFill/>
        </p:spPr>
        <p:txBody>
          <a:bodyPr wrap="none" rtlCol="0">
            <a:spAutoFit/>
          </a:bodyPr>
          <a:lstStyle/>
          <a:p>
            <a:r>
              <a:rPr lang="es-ES_tradnl" dirty="0"/>
              <a:t>Cliente</a:t>
            </a:r>
          </a:p>
        </p:txBody>
      </p:sp>
      <p:sp>
        <p:nvSpPr>
          <p:cNvPr id="15" name="TextBox 14">
            <a:extLst>
              <a:ext uri="{FF2B5EF4-FFF2-40B4-BE49-F238E27FC236}">
                <a16:creationId xmlns:a16="http://schemas.microsoft.com/office/drawing/2014/main" id="{7E2F6A18-9712-566A-CC31-36E41D52B5F8}"/>
              </a:ext>
            </a:extLst>
          </p:cNvPr>
          <p:cNvSpPr txBox="1"/>
          <p:nvPr/>
        </p:nvSpPr>
        <p:spPr>
          <a:xfrm>
            <a:off x="8607689" y="5753929"/>
            <a:ext cx="1071127" cy="369332"/>
          </a:xfrm>
          <a:prstGeom prst="rect">
            <a:avLst/>
          </a:prstGeom>
          <a:noFill/>
        </p:spPr>
        <p:txBody>
          <a:bodyPr wrap="none" rtlCol="0">
            <a:spAutoFit/>
          </a:bodyPr>
          <a:lstStyle/>
          <a:p>
            <a:r>
              <a:rPr lang="es-ES_tradnl" dirty="0"/>
              <a:t>Servidor</a:t>
            </a:r>
          </a:p>
        </p:txBody>
      </p:sp>
      <p:sp>
        <p:nvSpPr>
          <p:cNvPr id="16" name="TextBox 15">
            <a:extLst>
              <a:ext uri="{FF2B5EF4-FFF2-40B4-BE49-F238E27FC236}">
                <a16:creationId xmlns:a16="http://schemas.microsoft.com/office/drawing/2014/main" id="{E78F1858-613E-DED1-F58A-B629E1496AE8}"/>
              </a:ext>
            </a:extLst>
          </p:cNvPr>
          <p:cNvSpPr txBox="1"/>
          <p:nvPr/>
        </p:nvSpPr>
        <p:spPr>
          <a:xfrm>
            <a:off x="5825733" y="5716210"/>
            <a:ext cx="540533" cy="369332"/>
          </a:xfrm>
          <a:prstGeom prst="rect">
            <a:avLst/>
          </a:prstGeom>
          <a:noFill/>
        </p:spPr>
        <p:txBody>
          <a:bodyPr wrap="none" rtlCol="0">
            <a:spAutoFit/>
          </a:bodyPr>
          <a:lstStyle/>
          <a:p>
            <a:r>
              <a:rPr lang="es-ES_tradnl" dirty="0"/>
              <a:t>API</a:t>
            </a:r>
          </a:p>
        </p:txBody>
      </p:sp>
      <p:cxnSp>
        <p:nvCxnSpPr>
          <p:cNvPr id="18" name="Straight Arrow Connector 17">
            <a:extLst>
              <a:ext uri="{FF2B5EF4-FFF2-40B4-BE49-F238E27FC236}">
                <a16:creationId xmlns:a16="http://schemas.microsoft.com/office/drawing/2014/main" id="{0BE7599A-51C5-CFEB-98DC-60DBDAA7888E}"/>
              </a:ext>
            </a:extLst>
          </p:cNvPr>
          <p:cNvCxnSpPr/>
          <p:nvPr/>
        </p:nvCxnSpPr>
        <p:spPr>
          <a:xfrm>
            <a:off x="4019341" y="5184949"/>
            <a:ext cx="1426866"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E781A89F-5057-8D45-6B74-5F297DCA2669}"/>
              </a:ext>
            </a:extLst>
          </p:cNvPr>
          <p:cNvCxnSpPr/>
          <p:nvPr/>
        </p:nvCxnSpPr>
        <p:spPr>
          <a:xfrm>
            <a:off x="6904893" y="5166527"/>
            <a:ext cx="1426866"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9036B58A-A6DA-8266-6C27-4115322A8F53}"/>
              </a:ext>
            </a:extLst>
          </p:cNvPr>
          <p:cNvCxnSpPr>
            <a:cxnSpLocks/>
          </p:cNvCxnSpPr>
          <p:nvPr/>
        </p:nvCxnSpPr>
        <p:spPr>
          <a:xfrm flipH="1">
            <a:off x="4024185" y="5717085"/>
            <a:ext cx="1426866"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240CBA50-AF42-70C9-38C2-2FDAC5506D80}"/>
              </a:ext>
            </a:extLst>
          </p:cNvPr>
          <p:cNvCxnSpPr>
            <a:cxnSpLocks/>
          </p:cNvCxnSpPr>
          <p:nvPr/>
        </p:nvCxnSpPr>
        <p:spPr>
          <a:xfrm flipH="1">
            <a:off x="6904893" y="5664530"/>
            <a:ext cx="1426866"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7346C7DB-89B7-3FA1-11FF-6DE45CB5D5A0}"/>
              </a:ext>
            </a:extLst>
          </p:cNvPr>
          <p:cNvSpPr txBox="1"/>
          <p:nvPr/>
        </p:nvSpPr>
        <p:spPr>
          <a:xfrm>
            <a:off x="7182719" y="5716210"/>
            <a:ext cx="982385" cy="523220"/>
          </a:xfrm>
          <a:prstGeom prst="rect">
            <a:avLst/>
          </a:prstGeom>
          <a:noFill/>
        </p:spPr>
        <p:txBody>
          <a:bodyPr wrap="none" rtlCol="0">
            <a:spAutoFit/>
          </a:bodyPr>
          <a:lstStyle/>
          <a:p>
            <a:pPr algn="ctr"/>
            <a:r>
              <a:rPr lang="es-ES_tradnl" sz="1400" dirty="0"/>
              <a:t>HTTP </a:t>
            </a:r>
          </a:p>
          <a:p>
            <a:pPr algn="ctr"/>
            <a:r>
              <a:rPr lang="es-ES_tradnl" sz="1400" dirty="0"/>
              <a:t>Response</a:t>
            </a:r>
          </a:p>
        </p:txBody>
      </p:sp>
      <p:sp>
        <p:nvSpPr>
          <p:cNvPr id="23" name="TextBox 22">
            <a:extLst>
              <a:ext uri="{FF2B5EF4-FFF2-40B4-BE49-F238E27FC236}">
                <a16:creationId xmlns:a16="http://schemas.microsoft.com/office/drawing/2014/main" id="{137CDCA8-2620-EE70-9425-6E839F03B11F}"/>
              </a:ext>
            </a:extLst>
          </p:cNvPr>
          <p:cNvSpPr txBox="1"/>
          <p:nvPr/>
        </p:nvSpPr>
        <p:spPr>
          <a:xfrm>
            <a:off x="7279000" y="4615357"/>
            <a:ext cx="849336" cy="523220"/>
          </a:xfrm>
          <a:prstGeom prst="rect">
            <a:avLst/>
          </a:prstGeom>
          <a:noFill/>
        </p:spPr>
        <p:txBody>
          <a:bodyPr wrap="none" rtlCol="0">
            <a:spAutoFit/>
          </a:bodyPr>
          <a:lstStyle/>
          <a:p>
            <a:pPr algn="ctr"/>
            <a:r>
              <a:rPr lang="es-ES_tradnl" sz="1400" dirty="0"/>
              <a:t>HTTP </a:t>
            </a:r>
          </a:p>
          <a:p>
            <a:pPr algn="ctr"/>
            <a:r>
              <a:rPr lang="es-ES_tradnl" sz="1400" dirty="0" err="1"/>
              <a:t>Request</a:t>
            </a:r>
            <a:endParaRPr lang="es-ES_tradnl" sz="1400" dirty="0"/>
          </a:p>
        </p:txBody>
      </p:sp>
      <p:sp>
        <p:nvSpPr>
          <p:cNvPr id="24" name="TextBox 23">
            <a:extLst>
              <a:ext uri="{FF2B5EF4-FFF2-40B4-BE49-F238E27FC236}">
                <a16:creationId xmlns:a16="http://schemas.microsoft.com/office/drawing/2014/main" id="{2322ABBF-0874-F93C-8A9D-0E0AA88B6648}"/>
              </a:ext>
            </a:extLst>
          </p:cNvPr>
          <p:cNvSpPr txBox="1"/>
          <p:nvPr/>
        </p:nvSpPr>
        <p:spPr>
          <a:xfrm>
            <a:off x="4019341" y="4585625"/>
            <a:ext cx="1292854" cy="523220"/>
          </a:xfrm>
          <a:prstGeom prst="rect">
            <a:avLst/>
          </a:prstGeom>
          <a:noFill/>
        </p:spPr>
        <p:txBody>
          <a:bodyPr wrap="none" rtlCol="0">
            <a:spAutoFit/>
          </a:bodyPr>
          <a:lstStyle/>
          <a:p>
            <a:pPr algn="ctr"/>
            <a:r>
              <a:rPr lang="es-ES_tradnl" sz="1400" dirty="0"/>
              <a:t>GET | POST |</a:t>
            </a:r>
          </a:p>
          <a:p>
            <a:pPr algn="ctr"/>
            <a:r>
              <a:rPr lang="es-ES_tradnl" sz="1400" dirty="0"/>
              <a:t>PUT | DELETE</a:t>
            </a:r>
          </a:p>
        </p:txBody>
      </p:sp>
      <p:sp>
        <p:nvSpPr>
          <p:cNvPr id="25" name="TextBox 24">
            <a:extLst>
              <a:ext uri="{FF2B5EF4-FFF2-40B4-BE49-F238E27FC236}">
                <a16:creationId xmlns:a16="http://schemas.microsoft.com/office/drawing/2014/main" id="{4B3C489D-C631-F7EC-B786-41B13B34B7B7}"/>
              </a:ext>
            </a:extLst>
          </p:cNvPr>
          <p:cNvSpPr txBox="1"/>
          <p:nvPr/>
        </p:nvSpPr>
        <p:spPr>
          <a:xfrm>
            <a:off x="4106929" y="5742495"/>
            <a:ext cx="1239378" cy="523220"/>
          </a:xfrm>
          <a:prstGeom prst="rect">
            <a:avLst/>
          </a:prstGeom>
          <a:noFill/>
        </p:spPr>
        <p:txBody>
          <a:bodyPr wrap="none" rtlCol="0">
            <a:spAutoFit/>
          </a:bodyPr>
          <a:lstStyle/>
          <a:p>
            <a:pPr algn="ctr"/>
            <a:r>
              <a:rPr lang="es-ES_tradnl" sz="1400" dirty="0"/>
              <a:t>JSON | XML |</a:t>
            </a:r>
          </a:p>
          <a:p>
            <a:pPr algn="ctr"/>
            <a:r>
              <a:rPr lang="es-ES_tradnl" sz="1400" dirty="0"/>
              <a:t>HTML</a:t>
            </a:r>
          </a:p>
        </p:txBody>
      </p:sp>
      <p:sp>
        <p:nvSpPr>
          <p:cNvPr id="6" name="Footer Placeholder 4">
            <a:extLst>
              <a:ext uri="{FF2B5EF4-FFF2-40B4-BE49-F238E27FC236}">
                <a16:creationId xmlns:a16="http://schemas.microsoft.com/office/drawing/2014/main" id="{326BD448-D573-B567-9719-CFED4CB73E14}"/>
              </a:ext>
            </a:extLst>
          </p:cNvPr>
          <p:cNvSpPr>
            <a:spLocks noGrp="1"/>
          </p:cNvSpPr>
          <p:nvPr>
            <p:ph type="ftr" sz="quarter" idx="11"/>
          </p:nvPr>
        </p:nvSpPr>
        <p:spPr>
          <a:xfrm>
            <a:off x="458693" y="6416674"/>
            <a:ext cx="676987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71461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Estrategias de implementación</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9</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123FA2A9-79C9-CFB6-F413-FB180A49FA86}"/>
              </a:ext>
            </a:extLst>
          </p:cNvPr>
          <p:cNvSpPr txBox="1">
            <a:spLocks/>
          </p:cNvSpPr>
          <p:nvPr/>
        </p:nvSpPr>
        <p:spPr>
          <a:xfrm>
            <a:off x="611094" y="6413889"/>
            <a:ext cx="832115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5947</TotalTime>
  <Words>7296</Words>
  <Application>Microsoft Macintosh PowerPoint</Application>
  <PresentationFormat>Widescreen</PresentationFormat>
  <Paragraphs>777</Paragraphs>
  <Slides>71</Slides>
  <Notes>64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71</vt:i4>
      </vt:variant>
    </vt:vector>
  </HeadingPairs>
  <TitlesOfParts>
    <vt:vector size="78" baseType="lpstr">
      <vt:lpstr>Arial</vt:lpstr>
      <vt:lpstr>Avenir Next LT Pro</vt:lpstr>
      <vt:lpstr>AvenirNext LT Pro Medium</vt:lpstr>
      <vt:lpstr>Calibri</vt:lpstr>
      <vt:lpstr>MinionPro</vt:lpstr>
      <vt:lpstr>Sabon Next LT</vt:lpstr>
      <vt:lpstr>DappledVTI</vt:lpstr>
      <vt:lpstr>Sirviendo modelos en el mundo real</vt:lpstr>
      <vt:lpstr>Repaso de la clase anterior</vt:lpstr>
      <vt:lpstr>Despliegue de modelos</vt:lpstr>
      <vt:lpstr>Despliegue de modelos</vt:lpstr>
      <vt:lpstr>Desplegado on-line</vt:lpstr>
      <vt:lpstr>Desplegado on-line</vt:lpstr>
      <vt:lpstr>Desplegado on-line</vt:lpstr>
      <vt:lpstr>Desplegado on-line</vt:lpstr>
      <vt:lpstr>Estrategias de implementación</vt:lpstr>
      <vt:lpstr>Estrategias de implementación</vt:lpstr>
      <vt:lpstr>Estrategias de implementación</vt:lpstr>
      <vt:lpstr>Estrategias de implementación</vt:lpstr>
      <vt:lpstr>Estrategias de implementación</vt:lpstr>
      <vt:lpstr>Estrategias de implementación</vt:lpstr>
      <vt:lpstr>Estrategias de implementación</vt:lpstr>
      <vt:lpstr>Estrategias de implementación</vt:lpstr>
      <vt:lpstr>Estrategias de implementación</vt:lpstr>
      <vt:lpstr>Estrategias de implementación</vt:lpstr>
      <vt:lpstr>Estrategias de implementación</vt:lpstr>
      <vt:lpstr>Ejemplo de servicios de modelos</vt:lpstr>
      <vt:lpstr>Ejemplo de servicio de modelos</vt:lpstr>
      <vt:lpstr>Problema de forecasting 1</vt:lpstr>
      <vt:lpstr>Problema de forecasting 1</vt:lpstr>
      <vt:lpstr>Problema de forecasting 1</vt:lpstr>
      <vt:lpstr>Problema de forecasting 1</vt:lpstr>
      <vt:lpstr>Problema de forecasting 1</vt:lpstr>
      <vt:lpstr>Problema de forecasting 1</vt:lpstr>
      <vt:lpstr>Problema de forecasting 1</vt:lpstr>
      <vt:lpstr>Problema de forecasting 1</vt:lpstr>
      <vt:lpstr>Problema de forecasting 1</vt:lpstr>
      <vt:lpstr>Problema de forecasting 1</vt:lpstr>
      <vt:lpstr>Problema de forecasting 1</vt:lpstr>
      <vt:lpstr>Problema de forecasting 1</vt:lpstr>
      <vt:lpstr>Problema de forecasting 1</vt:lpstr>
      <vt:lpstr>Problema de forecasting 1</vt:lpstr>
      <vt:lpstr>Problema de forecasting 2</vt:lpstr>
      <vt:lpstr>Problema de forecasting 2</vt:lpstr>
      <vt:lpstr>Problema de forecasting 2</vt:lpstr>
      <vt:lpstr>Problema de forecasting 2</vt:lpstr>
      <vt:lpstr>Problema de forecasting 2</vt:lpstr>
      <vt:lpstr>Problema de forecasting 2</vt:lpstr>
      <vt:lpstr>Problema de forecasting 2</vt:lpstr>
      <vt:lpstr>Problema de forecasting 2</vt:lpstr>
      <vt:lpstr>Problema de forecasting 2</vt:lpstr>
      <vt:lpstr>Problema de forecasting 2</vt:lpstr>
      <vt:lpstr>Problema de forecasting 2</vt:lpstr>
      <vt:lpstr>Problema de forecasting 2</vt:lpstr>
      <vt:lpstr>Problema de forecasting 2</vt:lpstr>
      <vt:lpstr>Problema de forecasting 2</vt:lpstr>
      <vt:lpstr>Problema de forecasting 2</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lpstr>Problema de seguimiento de usuarios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201</cp:revision>
  <dcterms:created xsi:type="dcterms:W3CDTF">2024-02-08T17:40:43Z</dcterms:created>
  <dcterms:modified xsi:type="dcterms:W3CDTF">2025-04-12T12:53:40Z</dcterms:modified>
</cp:coreProperties>
</file>

<file path=docProps/thumbnail.jpeg>
</file>